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9" r:id="rId1"/>
  </p:sldMasterIdLst>
  <p:notesMasterIdLst>
    <p:notesMasterId r:id="rId3"/>
  </p:notesMasterIdLst>
  <p:sldIdLst>
    <p:sldId id="293" r:id="rId2"/>
  </p:sldIdLst>
  <p:sldSz cx="9906000" cy="6858000" type="A4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6">
          <p15:clr>
            <a:srgbClr val="A4A3A4"/>
          </p15:clr>
        </p15:guide>
        <p15:guide id="2" orient="horz" pos="2470">
          <p15:clr>
            <a:srgbClr val="A4A3A4"/>
          </p15:clr>
        </p15:guide>
        <p15:guide id="3" orient="horz" pos="912">
          <p15:clr>
            <a:srgbClr val="A4A3A4"/>
          </p15:clr>
        </p15:guide>
        <p15:guide id="4" pos="311">
          <p15:clr>
            <a:srgbClr val="A4A3A4"/>
          </p15:clr>
        </p15:guide>
        <p15:guide id="5" pos="6059">
          <p15:clr>
            <a:srgbClr val="A4A3A4"/>
          </p15:clr>
        </p15:guide>
        <p15:guide id="6" pos="291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44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971" autoAdjust="0"/>
    <p:restoredTop sz="98519" autoAdjust="0"/>
  </p:normalViewPr>
  <p:slideViewPr>
    <p:cSldViewPr snapToGrid="0" snapToObjects="1" showGuides="1">
      <p:cViewPr varScale="1">
        <p:scale>
          <a:sx n="122" d="100"/>
          <a:sy n="122" d="100"/>
        </p:scale>
        <p:origin x="1704" y="102"/>
      </p:cViewPr>
      <p:guideLst>
        <p:guide orient="horz" pos="2286"/>
        <p:guide orient="horz" pos="2470"/>
        <p:guide orient="horz" pos="912"/>
        <p:guide pos="311"/>
        <p:guide pos="6059"/>
        <p:guide pos="291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581D9A6E-F780-4CD5-AE68-089915B5C818}" type="datetimeFigureOut">
              <a:rPr lang="en-GB" smtClean="0"/>
              <a:t>06/01/2022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66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4488"/>
            <a:ext cx="5447666" cy="3913425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981" y="9441813"/>
            <a:ext cx="2951217" cy="499113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C191F215-9B04-4780-A85B-459EF8000D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83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424091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61265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51766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3533" y="1828801"/>
            <a:ext cx="39624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5103533" y="3991816"/>
            <a:ext cx="39624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844418" y="1828801"/>
            <a:ext cx="39624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dirty="0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533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5797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90575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231238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786342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5121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71141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53831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D4E99-509C-F943-873D-365105062530}" type="datetimeFigureOut">
              <a:rPr lang="en-US" smtClean="0"/>
              <a:pPr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A1D62-B493-8846-B61A-851826E8E6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79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  <p:sldLayoutId id="2147483881" r:id="rId12"/>
  </p:sldLayoutIdLst>
  <p:transition spd="slow">
    <p:fade/>
  </p:transition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Line 97"/>
          <p:cNvSpPr>
            <a:spLocks noChangeShapeType="1"/>
          </p:cNvSpPr>
          <p:nvPr/>
        </p:nvSpPr>
        <p:spPr bwMode="auto">
          <a:xfrm>
            <a:off x="7676697" y="2992116"/>
            <a:ext cx="337461" cy="3562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Line 97"/>
          <p:cNvSpPr>
            <a:spLocks noChangeShapeType="1"/>
          </p:cNvSpPr>
          <p:nvPr/>
        </p:nvSpPr>
        <p:spPr bwMode="auto">
          <a:xfrm>
            <a:off x="7661455" y="2482225"/>
            <a:ext cx="337461" cy="3562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7"/>
          <p:cNvSpPr>
            <a:spLocks noChangeShapeType="1"/>
          </p:cNvSpPr>
          <p:nvPr/>
        </p:nvSpPr>
        <p:spPr bwMode="auto">
          <a:xfrm>
            <a:off x="5014660" y="2485787"/>
            <a:ext cx="337461" cy="3562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97"/>
          <p:cNvSpPr>
            <a:spLocks noChangeShapeType="1"/>
          </p:cNvSpPr>
          <p:nvPr/>
        </p:nvSpPr>
        <p:spPr bwMode="auto">
          <a:xfrm>
            <a:off x="3519832" y="4896952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88"/>
          <p:cNvSpPr>
            <a:spLocks noChangeShapeType="1"/>
          </p:cNvSpPr>
          <p:nvPr/>
        </p:nvSpPr>
        <p:spPr bwMode="auto">
          <a:xfrm flipH="1">
            <a:off x="4248097" y="1571545"/>
            <a:ext cx="0" cy="179333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Line 88"/>
          <p:cNvSpPr>
            <a:spLocks noChangeShapeType="1"/>
          </p:cNvSpPr>
          <p:nvPr/>
        </p:nvSpPr>
        <p:spPr bwMode="auto">
          <a:xfrm>
            <a:off x="3506842" y="2579250"/>
            <a:ext cx="18261" cy="2803754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97"/>
          <p:cNvSpPr>
            <a:spLocks noChangeShapeType="1"/>
          </p:cNvSpPr>
          <p:nvPr/>
        </p:nvSpPr>
        <p:spPr bwMode="auto">
          <a:xfrm>
            <a:off x="5008063" y="3009724"/>
            <a:ext cx="195380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7"/>
          <p:cNvSpPr>
            <a:spLocks noChangeShapeType="1"/>
          </p:cNvSpPr>
          <p:nvPr/>
        </p:nvSpPr>
        <p:spPr bwMode="auto">
          <a:xfrm flipV="1">
            <a:off x="80398" y="2475205"/>
            <a:ext cx="250292" cy="225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7"/>
          <p:cNvSpPr>
            <a:spLocks noChangeShapeType="1"/>
          </p:cNvSpPr>
          <p:nvPr/>
        </p:nvSpPr>
        <p:spPr bwMode="auto">
          <a:xfrm>
            <a:off x="93791" y="3814555"/>
            <a:ext cx="135007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Line 97"/>
          <p:cNvSpPr>
            <a:spLocks noChangeShapeType="1"/>
          </p:cNvSpPr>
          <p:nvPr/>
        </p:nvSpPr>
        <p:spPr bwMode="auto">
          <a:xfrm>
            <a:off x="84662" y="5624995"/>
            <a:ext cx="135007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97"/>
          <p:cNvSpPr>
            <a:spLocks noChangeShapeType="1"/>
          </p:cNvSpPr>
          <p:nvPr/>
        </p:nvSpPr>
        <p:spPr bwMode="auto">
          <a:xfrm>
            <a:off x="84902" y="4775600"/>
            <a:ext cx="152448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Line 97"/>
          <p:cNvSpPr>
            <a:spLocks noChangeShapeType="1"/>
          </p:cNvSpPr>
          <p:nvPr/>
        </p:nvSpPr>
        <p:spPr bwMode="auto">
          <a:xfrm>
            <a:off x="3519832" y="4135879"/>
            <a:ext cx="141037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Line 97"/>
          <p:cNvSpPr>
            <a:spLocks noChangeShapeType="1"/>
          </p:cNvSpPr>
          <p:nvPr/>
        </p:nvSpPr>
        <p:spPr bwMode="auto">
          <a:xfrm>
            <a:off x="3522941" y="3441170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Line 97"/>
          <p:cNvSpPr>
            <a:spLocks noChangeShapeType="1"/>
          </p:cNvSpPr>
          <p:nvPr/>
        </p:nvSpPr>
        <p:spPr bwMode="auto">
          <a:xfrm>
            <a:off x="3506843" y="2986896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Line 97"/>
          <p:cNvSpPr>
            <a:spLocks noChangeShapeType="1"/>
          </p:cNvSpPr>
          <p:nvPr/>
        </p:nvSpPr>
        <p:spPr bwMode="auto">
          <a:xfrm>
            <a:off x="1820042" y="5221493"/>
            <a:ext cx="132447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88"/>
          <p:cNvSpPr>
            <a:spLocks noChangeShapeType="1"/>
          </p:cNvSpPr>
          <p:nvPr/>
        </p:nvSpPr>
        <p:spPr bwMode="auto">
          <a:xfrm>
            <a:off x="8278999" y="2579250"/>
            <a:ext cx="0" cy="2317702"/>
          </a:xfrm>
          <a:prstGeom prst="line">
            <a:avLst/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7"/>
          <p:cNvSpPr>
            <a:spLocks noChangeShapeType="1"/>
          </p:cNvSpPr>
          <p:nvPr/>
        </p:nvSpPr>
        <p:spPr bwMode="auto">
          <a:xfrm>
            <a:off x="1821854" y="4535230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7"/>
          <p:cNvSpPr>
            <a:spLocks noChangeShapeType="1"/>
          </p:cNvSpPr>
          <p:nvPr/>
        </p:nvSpPr>
        <p:spPr bwMode="auto">
          <a:xfrm>
            <a:off x="1811990" y="3168210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97"/>
          <p:cNvSpPr>
            <a:spLocks noChangeShapeType="1"/>
          </p:cNvSpPr>
          <p:nvPr/>
        </p:nvSpPr>
        <p:spPr bwMode="auto">
          <a:xfrm flipV="1">
            <a:off x="4744179" y="1407374"/>
            <a:ext cx="623338" cy="37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Line 88"/>
          <p:cNvSpPr>
            <a:spLocks noChangeShapeType="1"/>
          </p:cNvSpPr>
          <p:nvPr/>
        </p:nvSpPr>
        <p:spPr bwMode="auto">
          <a:xfrm flipH="1">
            <a:off x="6467249" y="978528"/>
            <a:ext cx="0" cy="532431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88"/>
          <p:cNvSpPr>
            <a:spLocks noChangeShapeType="1"/>
          </p:cNvSpPr>
          <p:nvPr/>
        </p:nvSpPr>
        <p:spPr bwMode="auto">
          <a:xfrm>
            <a:off x="8918800" y="2134136"/>
            <a:ext cx="0" cy="32869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160" y="325571"/>
            <a:ext cx="8915400" cy="65295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solidFill>
                  <a:schemeClr val="tx2"/>
                </a:solidFill>
                <a:latin typeface="+mn-lt"/>
              </a:rPr>
              <a:t>Development</a:t>
            </a:r>
          </a:p>
        </p:txBody>
      </p:sp>
      <p:sp>
        <p:nvSpPr>
          <p:cNvPr id="48" name="Text Placeholder 7"/>
          <p:cNvSpPr txBox="1">
            <a:spLocks/>
          </p:cNvSpPr>
          <p:nvPr/>
        </p:nvSpPr>
        <p:spPr>
          <a:xfrm>
            <a:off x="6801901" y="262391"/>
            <a:ext cx="2629659" cy="93672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lang="en-US" sz="1400" dirty="0" smtClean="0">
                <a:solidFill>
                  <a:schemeClr val="accent2"/>
                </a:solidFill>
                <a:ea typeface="+mj-ea"/>
                <a:cs typeface="+mj-cs"/>
              </a:rPr>
              <a:t>January 2022</a:t>
            </a:r>
            <a:endParaRPr lang="en-US" sz="1400" dirty="0">
              <a:solidFill>
                <a:schemeClr val="accent2"/>
              </a:solidFill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69" name="Line 88"/>
          <p:cNvSpPr>
            <a:spLocks noChangeShapeType="1"/>
          </p:cNvSpPr>
          <p:nvPr/>
        </p:nvSpPr>
        <p:spPr bwMode="auto">
          <a:xfrm flipH="1">
            <a:off x="1823322" y="2721427"/>
            <a:ext cx="893" cy="3037285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4480560" y="598814"/>
            <a:ext cx="2504918" cy="483124"/>
          </a:xfrm>
          <a:prstGeom prst="rect">
            <a:avLst/>
          </a:prstGeom>
          <a:solidFill>
            <a:srgbClr val="5044E6"/>
          </a:solidFill>
          <a:ln w="9525" cap="flat" cmpd="sng" algn="ctr">
            <a:solidFill>
              <a:srgbClr val="4F81BD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cs typeface="Arial" pitchFamily="34" charset="0"/>
              </a:rPr>
              <a:t>Director of </a:t>
            </a:r>
            <a:r>
              <a:rPr lang="en-US" sz="1400" b="1" dirty="0" smtClean="0">
                <a:solidFill>
                  <a:schemeClr val="bg1"/>
                </a:solidFill>
                <a:cs typeface="Arial" pitchFamily="34" charset="0"/>
              </a:rPr>
              <a:t>Development</a:t>
            </a:r>
            <a:endParaRPr 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234300" y="2289878"/>
            <a:ext cx="1331541" cy="45570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rgbClr val="FFFFFF"/>
                </a:solidFill>
              </a:rPr>
              <a:t>Head of Development </a:t>
            </a:r>
          </a:p>
          <a:p>
            <a:pPr algn="ctr"/>
            <a:r>
              <a:rPr lang="en-US" sz="1000" b="1" dirty="0">
                <a:solidFill>
                  <a:srgbClr val="FFFFFF"/>
                </a:solidFill>
              </a:rPr>
              <a:t>Operations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3" name="Rectangle 72"/>
          <p:cNvSpPr>
            <a:spLocks noChangeArrowheads="1"/>
          </p:cNvSpPr>
          <p:nvPr/>
        </p:nvSpPr>
        <p:spPr bwMode="auto">
          <a:xfrm>
            <a:off x="1902536" y="2861310"/>
            <a:ext cx="1346086" cy="1314438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FFFF"/>
                </a:solidFill>
              </a:rPr>
              <a:t>Alumni Relations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FTEs = 4.2 </a:t>
            </a: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Manager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Officer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endParaRPr lang="en-US" sz="800" b="1" dirty="0">
              <a:solidFill>
                <a:srgbClr val="FFFFFF"/>
              </a:solidFill>
            </a:endParaRPr>
          </a:p>
          <a:p>
            <a:pPr algn="ctr"/>
            <a:endParaRPr lang="en-US" sz="800" b="1" dirty="0" smtClean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Assistant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Assistant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0.6 / 0.6 </a:t>
            </a:r>
          </a:p>
        </p:txBody>
      </p:sp>
      <p:sp>
        <p:nvSpPr>
          <p:cNvPr id="35" name="Rectangle 74"/>
          <p:cNvSpPr>
            <a:spLocks noChangeArrowheads="1"/>
          </p:cNvSpPr>
          <p:nvPr/>
        </p:nvSpPr>
        <p:spPr bwMode="auto">
          <a:xfrm>
            <a:off x="228798" y="2907197"/>
            <a:ext cx="1350436" cy="52202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FFFF"/>
                </a:solidFill>
              </a:rPr>
              <a:t>Annual Giving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FTEs =2</a:t>
            </a: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Manager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Officer</a:t>
            </a:r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39" name="Rectangle 78"/>
          <p:cNvSpPr>
            <a:spLocks noChangeArrowheads="1"/>
          </p:cNvSpPr>
          <p:nvPr/>
        </p:nvSpPr>
        <p:spPr bwMode="auto">
          <a:xfrm>
            <a:off x="243671" y="3575883"/>
            <a:ext cx="1320691" cy="80419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FFFF"/>
                </a:solidFill>
              </a:rPr>
              <a:t>Gifts and Operations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FTEs = 4</a:t>
            </a: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Officer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Assistant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Assistant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Assistant</a:t>
            </a:r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43" name="Rectangle 83"/>
          <p:cNvSpPr>
            <a:spLocks noChangeArrowheads="1"/>
          </p:cNvSpPr>
          <p:nvPr/>
        </p:nvSpPr>
        <p:spPr bwMode="auto">
          <a:xfrm>
            <a:off x="219670" y="4491627"/>
            <a:ext cx="1350437" cy="835629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FFFF"/>
                </a:solidFill>
              </a:rPr>
              <a:t>Database and Analytics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FTEs = 4</a:t>
            </a: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Manager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Officer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Assistant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Assistant</a:t>
            </a:r>
            <a:endParaRPr lang="en-US" sz="800" b="1" dirty="0">
              <a:solidFill>
                <a:srgbClr val="FFFFFF"/>
              </a:solidFill>
            </a:endParaRPr>
          </a:p>
        </p:txBody>
      </p:sp>
      <p:sp>
        <p:nvSpPr>
          <p:cNvPr id="51" name="Line 92"/>
          <p:cNvSpPr>
            <a:spLocks noChangeShapeType="1"/>
          </p:cNvSpPr>
          <p:nvPr/>
        </p:nvSpPr>
        <p:spPr bwMode="auto">
          <a:xfrm>
            <a:off x="922713" y="2108512"/>
            <a:ext cx="8004539" cy="26725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Rectangle 53"/>
          <p:cNvSpPr>
            <a:spLocks noChangeArrowheads="1"/>
          </p:cNvSpPr>
          <p:nvPr/>
        </p:nvSpPr>
        <p:spPr bwMode="auto">
          <a:xfrm>
            <a:off x="1722140" y="2296674"/>
            <a:ext cx="1544004" cy="448905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Alumni and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Supporter </a:t>
            </a:r>
            <a:r>
              <a:rPr lang="en-US" sz="1000" b="1" dirty="0" smtClean="0">
                <a:solidFill>
                  <a:schemeClr val="bg1"/>
                </a:solidFill>
              </a:rPr>
              <a:t>Engagement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62" name="Rectangle 56"/>
          <p:cNvSpPr>
            <a:spLocks noChangeArrowheads="1"/>
          </p:cNvSpPr>
          <p:nvPr/>
        </p:nvSpPr>
        <p:spPr bwMode="auto">
          <a:xfrm>
            <a:off x="8156321" y="2307822"/>
            <a:ext cx="1553050" cy="41360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Development 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(US</a:t>
            </a:r>
            <a:r>
              <a:rPr lang="en-US" sz="900" b="1" dirty="0" smtClean="0">
                <a:solidFill>
                  <a:schemeClr val="bg1"/>
                </a:solidFill>
              </a:rPr>
              <a:t>)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80" name="Rectangle 53"/>
          <p:cNvSpPr>
            <a:spLocks noChangeArrowheads="1"/>
          </p:cNvSpPr>
          <p:nvPr/>
        </p:nvSpPr>
        <p:spPr bwMode="auto">
          <a:xfrm>
            <a:off x="1931422" y="5069437"/>
            <a:ext cx="1303212" cy="429956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Publications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 </a:t>
            </a:r>
          </a:p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Officer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81" name="Rectangle 53"/>
          <p:cNvSpPr>
            <a:spLocks noChangeArrowheads="1"/>
          </p:cNvSpPr>
          <p:nvPr/>
        </p:nvSpPr>
        <p:spPr bwMode="auto">
          <a:xfrm>
            <a:off x="3621481" y="3889234"/>
            <a:ext cx="1183768" cy="734636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Stewardship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2.6</a:t>
            </a:r>
          </a:p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Officer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Officer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700" b="1" dirty="0" smtClean="0">
                <a:solidFill>
                  <a:schemeClr val="bg1"/>
                </a:solidFill>
              </a:rPr>
              <a:t>Assistant</a:t>
            </a:r>
            <a:endParaRPr lang="en-US" sz="7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0.6 / 1.0 / 1.0</a:t>
            </a:r>
          </a:p>
        </p:txBody>
      </p:sp>
      <p:sp>
        <p:nvSpPr>
          <p:cNvPr id="72" name="Rectangle 59"/>
          <p:cNvSpPr>
            <a:spLocks noChangeArrowheads="1"/>
          </p:cNvSpPr>
          <p:nvPr/>
        </p:nvSpPr>
        <p:spPr bwMode="auto">
          <a:xfrm>
            <a:off x="5733019" y="1510960"/>
            <a:ext cx="1430268" cy="438665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6">
                <a:lumMod val="40000"/>
                <a:lumOff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Development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(London &amp; International</a:t>
            </a:r>
            <a:r>
              <a:rPr lang="en-US" sz="900" b="1" dirty="0" smtClean="0">
                <a:solidFill>
                  <a:schemeClr val="bg1"/>
                </a:solidFill>
              </a:rPr>
              <a:t>)</a:t>
            </a:r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95" name="Rectangle 5"/>
          <p:cNvSpPr>
            <a:spLocks noChangeArrowheads="1"/>
          </p:cNvSpPr>
          <p:nvPr/>
        </p:nvSpPr>
        <p:spPr bwMode="auto">
          <a:xfrm>
            <a:off x="3399188" y="1213374"/>
            <a:ext cx="1646662" cy="358171"/>
          </a:xfrm>
          <a:prstGeom prst="rect">
            <a:avLst/>
          </a:prstGeom>
          <a:solidFill>
            <a:srgbClr val="5044E6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t" anchorCtr="0">
            <a:prstTxWarp prst="textNoShape">
              <a:avLst/>
            </a:prstTxWarp>
          </a:bodyPr>
          <a:lstStyle/>
          <a:p>
            <a:pPr algn="ctr"/>
            <a:r>
              <a:rPr lang="en-US" sz="900" b="1" dirty="0">
                <a:solidFill>
                  <a:schemeClr val="bg1"/>
                </a:solidFill>
              </a:rPr>
              <a:t>Personal Assistant</a:t>
            </a:r>
          </a:p>
          <a:p>
            <a:pPr algn="ctr"/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58" name="Rectangle 83"/>
          <p:cNvSpPr>
            <a:spLocks noChangeArrowheads="1"/>
          </p:cNvSpPr>
          <p:nvPr/>
        </p:nvSpPr>
        <p:spPr bwMode="auto">
          <a:xfrm>
            <a:off x="219670" y="5449346"/>
            <a:ext cx="1376791" cy="87116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FFFF"/>
                </a:solidFill>
              </a:rPr>
              <a:t>Prospect Research</a:t>
            </a:r>
          </a:p>
          <a:p>
            <a:pPr algn="ctr"/>
            <a:r>
              <a:rPr lang="en-US" sz="800" b="1" dirty="0">
                <a:solidFill>
                  <a:srgbClr val="FFFFFF"/>
                </a:solidFill>
              </a:rPr>
              <a:t>FTEs = 3</a:t>
            </a: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Officer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Assistant</a:t>
            </a:r>
            <a:endParaRPr lang="en-US" sz="800" b="1" dirty="0">
              <a:solidFill>
                <a:srgbClr val="FFFFFF"/>
              </a:solidFill>
            </a:endParaRPr>
          </a:p>
          <a:p>
            <a:pPr algn="ctr"/>
            <a:r>
              <a:rPr lang="en-US" sz="800" b="1" dirty="0" smtClean="0">
                <a:solidFill>
                  <a:srgbClr val="FFFFFF"/>
                </a:solidFill>
              </a:rPr>
              <a:t>Assistant</a:t>
            </a:r>
            <a:endParaRPr lang="en-US" sz="800" b="1" dirty="0">
              <a:solidFill>
                <a:srgbClr val="FFFFFF"/>
              </a:solidFill>
            </a:endParaRPr>
          </a:p>
        </p:txBody>
      </p:sp>
      <p:sp>
        <p:nvSpPr>
          <p:cNvPr id="73" name="Line 88"/>
          <p:cNvSpPr>
            <a:spLocks noChangeShapeType="1"/>
          </p:cNvSpPr>
          <p:nvPr/>
        </p:nvSpPr>
        <p:spPr bwMode="auto">
          <a:xfrm flipH="1">
            <a:off x="5367517" y="1073754"/>
            <a:ext cx="0" cy="1061483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53"/>
          <p:cNvSpPr>
            <a:spLocks noChangeArrowheads="1"/>
          </p:cNvSpPr>
          <p:nvPr/>
        </p:nvSpPr>
        <p:spPr bwMode="auto">
          <a:xfrm>
            <a:off x="1918216" y="4317888"/>
            <a:ext cx="1314725" cy="657713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Events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FTEs = 1.8</a:t>
            </a:r>
          </a:p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Officer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Assistant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0.8 / 1.0 </a:t>
            </a:r>
          </a:p>
        </p:txBody>
      </p:sp>
      <p:sp>
        <p:nvSpPr>
          <p:cNvPr id="87" name="Line 88"/>
          <p:cNvSpPr>
            <a:spLocks noChangeShapeType="1"/>
          </p:cNvSpPr>
          <p:nvPr/>
        </p:nvSpPr>
        <p:spPr bwMode="auto">
          <a:xfrm flipH="1">
            <a:off x="933838" y="2109544"/>
            <a:ext cx="0" cy="183589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Line 88"/>
          <p:cNvSpPr>
            <a:spLocks noChangeShapeType="1"/>
          </p:cNvSpPr>
          <p:nvPr/>
        </p:nvSpPr>
        <p:spPr bwMode="auto">
          <a:xfrm>
            <a:off x="82047" y="2475205"/>
            <a:ext cx="2615" cy="314979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Line 88"/>
          <p:cNvSpPr>
            <a:spLocks noChangeShapeType="1"/>
          </p:cNvSpPr>
          <p:nvPr/>
        </p:nvSpPr>
        <p:spPr bwMode="auto">
          <a:xfrm>
            <a:off x="5012678" y="2477464"/>
            <a:ext cx="1982" cy="1141974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Line 97"/>
          <p:cNvSpPr>
            <a:spLocks noChangeShapeType="1"/>
          </p:cNvSpPr>
          <p:nvPr/>
        </p:nvSpPr>
        <p:spPr bwMode="auto">
          <a:xfrm>
            <a:off x="5757246" y="2477463"/>
            <a:ext cx="301272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Rectangle 56"/>
          <p:cNvSpPr>
            <a:spLocks noChangeArrowheads="1"/>
          </p:cNvSpPr>
          <p:nvPr/>
        </p:nvSpPr>
        <p:spPr bwMode="auto">
          <a:xfrm>
            <a:off x="8412899" y="4120961"/>
            <a:ext cx="1315193" cy="50290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Alumni Relations &amp;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Family </a:t>
            </a:r>
            <a:r>
              <a:rPr lang="en-US" sz="800" b="1" dirty="0" err="1">
                <a:solidFill>
                  <a:schemeClr val="bg1"/>
                </a:solidFill>
              </a:rPr>
              <a:t>Programme</a:t>
            </a:r>
            <a:r>
              <a:rPr lang="en-US" sz="800" b="1" dirty="0">
                <a:solidFill>
                  <a:schemeClr val="bg1"/>
                </a:solidFill>
              </a:rPr>
              <a:t> Manager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</a:t>
            </a:r>
            <a:r>
              <a:rPr lang="en-US" sz="800" b="1" dirty="0" smtClean="0">
                <a:solidFill>
                  <a:schemeClr val="bg1"/>
                </a:solidFill>
              </a:rPr>
              <a:t>1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19" name="Rectangle 56"/>
          <p:cNvSpPr>
            <a:spLocks noChangeArrowheads="1"/>
          </p:cNvSpPr>
          <p:nvPr/>
        </p:nvSpPr>
        <p:spPr bwMode="auto">
          <a:xfrm>
            <a:off x="8397341" y="2822057"/>
            <a:ext cx="1307310" cy="52590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Development Officer</a:t>
            </a:r>
            <a:endParaRPr lang="en-US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(East coast)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</a:t>
            </a:r>
            <a:r>
              <a:rPr lang="en-US" sz="800" b="1" dirty="0" smtClean="0">
                <a:solidFill>
                  <a:schemeClr val="bg1"/>
                </a:solidFill>
              </a:rPr>
              <a:t>1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20" name="Rectangle 56"/>
          <p:cNvSpPr>
            <a:spLocks noChangeArrowheads="1"/>
          </p:cNvSpPr>
          <p:nvPr/>
        </p:nvSpPr>
        <p:spPr bwMode="auto">
          <a:xfrm>
            <a:off x="8412899" y="3460386"/>
            <a:ext cx="1298100" cy="543132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Development Officer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 (West coast)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</a:t>
            </a:r>
            <a:r>
              <a:rPr lang="en-US" sz="800" b="1" dirty="0" smtClean="0">
                <a:solidFill>
                  <a:schemeClr val="bg1"/>
                </a:solidFill>
              </a:rPr>
              <a:t>1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21" name="Line 97"/>
          <p:cNvSpPr>
            <a:spLocks noChangeShapeType="1"/>
          </p:cNvSpPr>
          <p:nvPr/>
        </p:nvSpPr>
        <p:spPr bwMode="auto">
          <a:xfrm flipV="1">
            <a:off x="8253943" y="2999635"/>
            <a:ext cx="196479" cy="0"/>
          </a:xfrm>
          <a:prstGeom prst="line">
            <a:avLst/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Rectangle 53"/>
          <p:cNvSpPr>
            <a:spLocks noChangeArrowheads="1"/>
          </p:cNvSpPr>
          <p:nvPr/>
        </p:nvSpPr>
        <p:spPr bwMode="auto">
          <a:xfrm>
            <a:off x="1948569" y="5624995"/>
            <a:ext cx="1311818" cy="622619"/>
          </a:xfrm>
          <a:prstGeom prst="rect">
            <a:avLst/>
          </a:prstGeom>
          <a:solidFill>
            <a:schemeClr val="accent3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Social Media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Engagement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</a:t>
            </a:r>
          </a:p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Officer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5118906" y="2286530"/>
            <a:ext cx="1348343" cy="480869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Development 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(Arts and Divinity)</a:t>
            </a:r>
          </a:p>
          <a:p>
            <a:pPr algn="ctr"/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56" name="Line 88"/>
          <p:cNvSpPr>
            <a:spLocks noChangeShapeType="1"/>
          </p:cNvSpPr>
          <p:nvPr/>
        </p:nvSpPr>
        <p:spPr bwMode="auto">
          <a:xfrm flipH="1">
            <a:off x="5875851" y="2121874"/>
            <a:ext cx="0" cy="1882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Rectangle 56"/>
          <p:cNvSpPr>
            <a:spLocks noChangeArrowheads="1"/>
          </p:cNvSpPr>
          <p:nvPr/>
        </p:nvSpPr>
        <p:spPr bwMode="auto">
          <a:xfrm>
            <a:off x="3616265" y="2840381"/>
            <a:ext cx="1194200" cy="42423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800" b="1" dirty="0"/>
              <a:t>Development Manager, </a:t>
            </a:r>
          </a:p>
          <a:p>
            <a:pPr algn="ctr"/>
            <a:r>
              <a:rPr lang="en-GB" sz="800" b="1" dirty="0"/>
              <a:t>Legacies and Trusts</a:t>
            </a:r>
          </a:p>
          <a:p>
            <a:pPr algn="ctr"/>
            <a:r>
              <a:rPr lang="en-GB" sz="800" b="1" dirty="0"/>
              <a:t>FTE = 1 </a:t>
            </a:r>
            <a:endParaRPr lang="en-GB" sz="800" dirty="0"/>
          </a:p>
        </p:txBody>
      </p:sp>
      <p:sp>
        <p:nvSpPr>
          <p:cNvPr id="60" name="Rectangle 56"/>
          <p:cNvSpPr>
            <a:spLocks noChangeArrowheads="1"/>
          </p:cNvSpPr>
          <p:nvPr/>
        </p:nvSpPr>
        <p:spPr bwMode="auto">
          <a:xfrm>
            <a:off x="5888760" y="3351980"/>
            <a:ext cx="1301455" cy="462575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Major Gifts </a:t>
            </a:r>
            <a:r>
              <a:rPr lang="en-US" sz="800" b="1" dirty="0" smtClean="0">
                <a:solidFill>
                  <a:schemeClr val="bg1"/>
                </a:solidFill>
              </a:rPr>
              <a:t>Assistant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</a:t>
            </a:r>
            <a:r>
              <a:rPr lang="en-US" sz="800" b="1" dirty="0" smtClean="0">
                <a:solidFill>
                  <a:schemeClr val="bg1"/>
                </a:solidFill>
              </a:rPr>
              <a:t>1</a:t>
            </a:r>
            <a:endParaRPr lang="en-US" sz="800" b="1" dirty="0">
              <a:solidFill>
                <a:schemeClr val="bg1"/>
              </a:solidFill>
            </a:endParaRPr>
          </a:p>
          <a:p>
            <a:pPr algn="ctr"/>
            <a:endParaRPr lang="en-US" sz="3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Assistant  (UK)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59" name="Rectangle 56"/>
          <p:cNvSpPr>
            <a:spLocks noChangeArrowheads="1"/>
          </p:cNvSpPr>
          <p:nvPr/>
        </p:nvSpPr>
        <p:spPr bwMode="auto">
          <a:xfrm>
            <a:off x="3623445" y="4731382"/>
            <a:ext cx="1195729" cy="36730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Legacies and Trusts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Assistant</a:t>
            </a:r>
          </a:p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FTE </a:t>
            </a:r>
            <a:r>
              <a:rPr lang="en-US" sz="800" b="1" dirty="0">
                <a:solidFill>
                  <a:schemeClr val="bg1"/>
                </a:solidFill>
              </a:rPr>
              <a:t>= </a:t>
            </a:r>
            <a:r>
              <a:rPr lang="en-US" sz="800" b="1" dirty="0" smtClean="0">
                <a:solidFill>
                  <a:schemeClr val="bg1"/>
                </a:solidFill>
              </a:rPr>
              <a:t>0.5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61" name="Rectangle 56"/>
          <p:cNvSpPr>
            <a:spLocks noChangeArrowheads="1"/>
          </p:cNvSpPr>
          <p:nvPr/>
        </p:nvSpPr>
        <p:spPr bwMode="auto">
          <a:xfrm>
            <a:off x="3618247" y="3345069"/>
            <a:ext cx="1190236" cy="422354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1" dirty="0">
              <a:solidFill>
                <a:schemeClr val="bg1"/>
              </a:solidFill>
            </a:endParaRP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Mid-Gifts 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Executive FTE = 1</a:t>
            </a:r>
          </a:p>
          <a:p>
            <a:pPr algn="ctr"/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5115830" y="2855619"/>
            <a:ext cx="1378615" cy="408141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Major Gifts Officer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Executive FTE = 1 </a:t>
            </a:r>
          </a:p>
        </p:txBody>
      </p:sp>
      <p:sp>
        <p:nvSpPr>
          <p:cNvPr id="96" name="Line 97"/>
          <p:cNvSpPr>
            <a:spLocks noChangeShapeType="1"/>
          </p:cNvSpPr>
          <p:nvPr/>
        </p:nvSpPr>
        <p:spPr bwMode="auto">
          <a:xfrm>
            <a:off x="84902" y="3088348"/>
            <a:ext cx="135007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88"/>
          <p:cNvSpPr>
            <a:spLocks noChangeShapeType="1"/>
          </p:cNvSpPr>
          <p:nvPr/>
        </p:nvSpPr>
        <p:spPr bwMode="auto">
          <a:xfrm flipH="1">
            <a:off x="2583028" y="2109544"/>
            <a:ext cx="0" cy="1882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393667" y="2286531"/>
            <a:ext cx="1416798" cy="45904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Campaign &amp; </a:t>
            </a: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Donor </a:t>
            </a:r>
            <a:r>
              <a:rPr lang="en-US" sz="1000" b="1" dirty="0" smtClean="0">
                <a:solidFill>
                  <a:schemeClr val="bg1"/>
                </a:solidFill>
              </a:rPr>
              <a:t>Relations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71" name="Line 97">
            <a:extLst>
              <a:ext uri="{FF2B5EF4-FFF2-40B4-BE49-F238E27FC236}">
                <a16:creationId xmlns:a16="http://schemas.microsoft.com/office/drawing/2014/main" id="{D1883DB8-C435-4509-A4B7-7918670413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78999" y="3575883"/>
            <a:ext cx="196479" cy="0"/>
          </a:xfrm>
          <a:prstGeom prst="line">
            <a:avLst/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Line 97">
            <a:extLst>
              <a:ext uri="{FF2B5EF4-FFF2-40B4-BE49-F238E27FC236}">
                <a16:creationId xmlns:a16="http://schemas.microsoft.com/office/drawing/2014/main" id="{6C174A43-96FF-42FB-91F8-9ACCD1C6B2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90159" y="4244339"/>
            <a:ext cx="196479" cy="0"/>
          </a:xfrm>
          <a:prstGeom prst="line">
            <a:avLst/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5"/>
          <p:cNvSpPr>
            <a:spLocks noChangeArrowheads="1"/>
          </p:cNvSpPr>
          <p:nvPr/>
        </p:nvSpPr>
        <p:spPr bwMode="auto">
          <a:xfrm>
            <a:off x="3411094" y="1684224"/>
            <a:ext cx="1646662" cy="272201"/>
          </a:xfrm>
          <a:prstGeom prst="rect">
            <a:avLst/>
          </a:prstGeom>
          <a:solidFill>
            <a:srgbClr val="5044E6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t" anchorCtr="0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Assistant  </a:t>
            </a:r>
          </a:p>
        </p:txBody>
      </p:sp>
      <p:sp>
        <p:nvSpPr>
          <p:cNvPr id="91" name="Line 88"/>
          <p:cNvSpPr>
            <a:spLocks noChangeShapeType="1"/>
          </p:cNvSpPr>
          <p:nvPr/>
        </p:nvSpPr>
        <p:spPr bwMode="auto">
          <a:xfrm flipH="1">
            <a:off x="4125631" y="2123091"/>
            <a:ext cx="0" cy="1882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97"/>
          <p:cNvSpPr>
            <a:spLocks noChangeShapeType="1"/>
          </p:cNvSpPr>
          <p:nvPr/>
        </p:nvSpPr>
        <p:spPr bwMode="auto">
          <a:xfrm>
            <a:off x="1820042" y="5758712"/>
            <a:ext cx="152448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56"/>
          <p:cNvSpPr>
            <a:spLocks noChangeArrowheads="1"/>
          </p:cNvSpPr>
          <p:nvPr/>
        </p:nvSpPr>
        <p:spPr bwMode="auto">
          <a:xfrm>
            <a:off x="3628539" y="5221493"/>
            <a:ext cx="1195729" cy="367308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Robert T Jones  Assistant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</a:t>
            </a:r>
            <a:r>
              <a:rPr lang="en-US" sz="800" b="1" dirty="0" smtClean="0">
                <a:solidFill>
                  <a:schemeClr val="bg1"/>
                </a:solidFill>
              </a:rPr>
              <a:t>0.6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08" name="Line 97"/>
          <p:cNvSpPr>
            <a:spLocks noChangeShapeType="1"/>
          </p:cNvSpPr>
          <p:nvPr/>
        </p:nvSpPr>
        <p:spPr bwMode="auto">
          <a:xfrm>
            <a:off x="3528922" y="5383004"/>
            <a:ext cx="86723" cy="0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Rectangle 104"/>
          <p:cNvSpPr>
            <a:spLocks noChangeArrowheads="1"/>
          </p:cNvSpPr>
          <p:nvPr/>
        </p:nvSpPr>
        <p:spPr bwMode="auto">
          <a:xfrm>
            <a:off x="6545840" y="2289878"/>
            <a:ext cx="1348343" cy="448571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H</a:t>
            </a:r>
          </a:p>
          <a:p>
            <a:pPr algn="ctr"/>
            <a:endParaRPr lang="en-US" sz="1000" b="1" dirty="0">
              <a:solidFill>
                <a:schemeClr val="bg1"/>
              </a:solidFill>
            </a:endParaRPr>
          </a:p>
          <a:p>
            <a:pPr algn="ctr"/>
            <a:r>
              <a:rPr lang="en-US" sz="1000" b="1" dirty="0">
                <a:solidFill>
                  <a:schemeClr val="bg1"/>
                </a:solidFill>
              </a:rPr>
              <a:t>Head of Development </a:t>
            </a:r>
          </a:p>
          <a:p>
            <a:pPr algn="ctr"/>
            <a:r>
              <a:rPr lang="en-US" sz="900" b="1" dirty="0">
                <a:solidFill>
                  <a:schemeClr val="bg1"/>
                </a:solidFill>
              </a:rPr>
              <a:t>(Science and Medicine)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FTE = 1 </a:t>
            </a:r>
          </a:p>
          <a:p>
            <a:pPr algn="ctr"/>
            <a:endParaRPr lang="en-US" sz="900" b="1" dirty="0">
              <a:solidFill>
                <a:schemeClr val="bg1"/>
              </a:solidFill>
            </a:endParaRPr>
          </a:p>
          <a:p>
            <a:pPr algn="ctr"/>
            <a:endParaRPr lang="en-US" sz="900" b="1" dirty="0">
              <a:solidFill>
                <a:schemeClr val="bg1"/>
              </a:solidFill>
            </a:endParaRPr>
          </a:p>
        </p:txBody>
      </p:sp>
      <p:sp>
        <p:nvSpPr>
          <p:cNvPr id="109" name="Rectangle 108"/>
          <p:cNvSpPr>
            <a:spLocks noChangeArrowheads="1"/>
          </p:cNvSpPr>
          <p:nvPr/>
        </p:nvSpPr>
        <p:spPr bwMode="auto">
          <a:xfrm>
            <a:off x="6552227" y="2858306"/>
            <a:ext cx="1316828" cy="405454"/>
          </a:xfrm>
          <a:prstGeom prst="rect">
            <a:avLst/>
          </a:prstGeom>
          <a:solidFill>
            <a:schemeClr val="accent4"/>
          </a:solidFill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</a:rPr>
              <a:t>Major Gifts Officer</a:t>
            </a:r>
          </a:p>
          <a:p>
            <a:pPr algn="ctr"/>
            <a:r>
              <a:rPr lang="en-US" sz="800" b="1" dirty="0">
                <a:solidFill>
                  <a:schemeClr val="bg1"/>
                </a:solidFill>
              </a:rPr>
              <a:t>Executive FTE = </a:t>
            </a:r>
            <a:r>
              <a:rPr lang="en-US" sz="800" b="1" dirty="0" smtClean="0">
                <a:solidFill>
                  <a:schemeClr val="bg1"/>
                </a:solidFill>
              </a:rPr>
              <a:t>1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113" name="Line 97"/>
          <p:cNvSpPr>
            <a:spLocks noChangeShapeType="1"/>
          </p:cNvSpPr>
          <p:nvPr/>
        </p:nvSpPr>
        <p:spPr bwMode="auto">
          <a:xfrm flipV="1">
            <a:off x="5014660" y="3615669"/>
            <a:ext cx="861191" cy="37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Line 88"/>
          <p:cNvSpPr>
            <a:spLocks noChangeShapeType="1"/>
          </p:cNvSpPr>
          <p:nvPr/>
        </p:nvSpPr>
        <p:spPr bwMode="auto">
          <a:xfrm>
            <a:off x="7994141" y="2473636"/>
            <a:ext cx="13467" cy="1145801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Line 97"/>
          <p:cNvSpPr>
            <a:spLocks noChangeShapeType="1"/>
          </p:cNvSpPr>
          <p:nvPr/>
        </p:nvSpPr>
        <p:spPr bwMode="auto">
          <a:xfrm flipV="1">
            <a:off x="7143122" y="3620650"/>
            <a:ext cx="861191" cy="37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95986" y="3439924"/>
            <a:ext cx="135263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AR &amp; BAME </a:t>
            </a:r>
            <a:r>
              <a:rPr lang="en-GB" sz="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Coordinator</a:t>
            </a:r>
            <a:endParaRPr lang="en-GB" sz="8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27" name="Line 88"/>
          <p:cNvSpPr>
            <a:spLocks noChangeShapeType="1"/>
          </p:cNvSpPr>
          <p:nvPr/>
        </p:nvSpPr>
        <p:spPr bwMode="auto">
          <a:xfrm flipH="1">
            <a:off x="7235293" y="2119554"/>
            <a:ext cx="0" cy="188268"/>
          </a:xfrm>
          <a:prstGeom prst="line">
            <a:avLst/>
          </a:prstGeom>
          <a:noFill/>
          <a:ln w="19050">
            <a:solidFill>
              <a:srgbClr val="53548A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566981" y="622867"/>
            <a:ext cx="1739838" cy="1145988"/>
          </a:xfrm>
          <a:prstGeom prst="ellipse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56"/>
          <p:cNvSpPr>
            <a:spLocks noChangeArrowheads="1"/>
          </p:cNvSpPr>
          <p:nvPr/>
        </p:nvSpPr>
        <p:spPr bwMode="auto">
          <a:xfrm>
            <a:off x="8516339" y="4731382"/>
            <a:ext cx="1043162" cy="36730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Assistant</a:t>
            </a:r>
            <a:r>
              <a:rPr lang="en-US" sz="800" b="1" dirty="0">
                <a:solidFill>
                  <a:schemeClr val="bg1"/>
                </a:solidFill>
              </a:rPr>
              <a:t> </a:t>
            </a:r>
            <a:endParaRPr lang="en-US" sz="800" b="1" dirty="0" smtClean="0">
              <a:solidFill>
                <a:schemeClr val="bg1"/>
              </a:solidFill>
            </a:endParaRPr>
          </a:p>
          <a:p>
            <a:pPr algn="ctr"/>
            <a:r>
              <a:rPr lang="en-US" sz="800" b="1" dirty="0" smtClean="0">
                <a:solidFill>
                  <a:schemeClr val="bg1"/>
                </a:solidFill>
              </a:rPr>
              <a:t>FTE </a:t>
            </a:r>
            <a:r>
              <a:rPr lang="en-US" sz="800" b="1" dirty="0">
                <a:solidFill>
                  <a:schemeClr val="bg1"/>
                </a:solidFill>
              </a:rPr>
              <a:t>= </a:t>
            </a:r>
            <a:r>
              <a:rPr lang="en-US" sz="800" b="1" dirty="0" smtClean="0">
                <a:solidFill>
                  <a:schemeClr val="bg1"/>
                </a:solidFill>
              </a:rPr>
              <a:t>1</a:t>
            </a:r>
            <a:endParaRPr lang="en-US" sz="800" b="1" dirty="0">
              <a:solidFill>
                <a:schemeClr val="bg1"/>
              </a:solidFill>
            </a:endParaRPr>
          </a:p>
        </p:txBody>
      </p:sp>
      <p:sp>
        <p:nvSpPr>
          <p:cNvPr id="88" name="Line 97">
            <a:extLst>
              <a:ext uri="{FF2B5EF4-FFF2-40B4-BE49-F238E27FC236}">
                <a16:creationId xmlns:a16="http://schemas.microsoft.com/office/drawing/2014/main" id="{6C174A43-96FF-42FB-91F8-9ACCD1C6B2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67347" y="4896952"/>
            <a:ext cx="242101" cy="0"/>
          </a:xfrm>
          <a:prstGeom prst="line">
            <a:avLst/>
          </a:prstGeom>
          <a:noFill/>
          <a:ln w="127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10943</TotalTime>
  <Words>228</Words>
  <Application>Microsoft Office PowerPoint</Application>
  <PresentationFormat>A4 Paper (210x297 mm)</PresentationFormat>
  <Paragraphs>103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Development</vt:lpstr>
    </vt:vector>
  </TitlesOfParts>
  <Company>St Andrews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Organigram</dc:title>
  <dc:creator>Patrick Degg;Mairi Robertson</dc:creator>
  <cp:lastModifiedBy>Mairi Scott</cp:lastModifiedBy>
  <cp:revision>402</cp:revision>
  <cp:lastPrinted>2021-09-24T10:36:01Z</cp:lastPrinted>
  <dcterms:created xsi:type="dcterms:W3CDTF">2010-09-03T07:32:46Z</dcterms:created>
  <dcterms:modified xsi:type="dcterms:W3CDTF">2022-01-06T16:09:23Z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