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869" r:id="rId1"/>
  </p:sldMasterIdLst>
  <p:notesMasterIdLst>
    <p:notesMasterId r:id="rId3"/>
  </p:notesMasterIdLst>
  <p:sldIdLst>
    <p:sldId id="293" r:id="rId2"/>
  </p:sldIdLst>
  <p:sldSz cx="9906000" cy="6858000" type="A4"/>
  <p:notesSz cx="6808788" cy="994092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286">
          <p15:clr>
            <a:srgbClr val="A4A3A4"/>
          </p15:clr>
        </p15:guide>
        <p15:guide id="2" orient="horz" pos="2470">
          <p15:clr>
            <a:srgbClr val="A4A3A4"/>
          </p15:clr>
        </p15:guide>
        <p15:guide id="3" orient="horz" pos="912">
          <p15:clr>
            <a:srgbClr val="A4A3A4"/>
          </p15:clr>
        </p15:guide>
        <p15:guide id="4" pos="311">
          <p15:clr>
            <a:srgbClr val="A4A3A4"/>
          </p15:clr>
        </p15:guide>
        <p15:guide id="5" pos="6059">
          <p15:clr>
            <a:srgbClr val="A4A3A4"/>
          </p15:clr>
        </p15:guide>
        <p15:guide id="6" pos="2919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044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3971" autoAdjust="0"/>
    <p:restoredTop sz="98519" autoAdjust="0"/>
  </p:normalViewPr>
  <p:slideViewPr>
    <p:cSldViewPr snapToGrid="0" snapToObjects="1" showGuides="1">
      <p:cViewPr varScale="1">
        <p:scale>
          <a:sx n="72" d="100"/>
          <a:sy n="72" d="100"/>
        </p:scale>
        <p:origin x="1578" y="66"/>
      </p:cViewPr>
      <p:guideLst>
        <p:guide orient="horz" pos="2286"/>
        <p:guide orient="horz" pos="2470"/>
        <p:guide orient="horz" pos="912"/>
        <p:guide pos="311"/>
        <p:guide pos="6059"/>
        <p:guide pos="2919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1217" cy="499113"/>
          </a:xfrm>
          <a:prstGeom prst="rect">
            <a:avLst/>
          </a:prstGeom>
        </p:spPr>
        <p:txBody>
          <a:bodyPr vert="horz" lIns="91568" tIns="45784" rIns="91568" bIns="45784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5981" y="0"/>
            <a:ext cx="2951217" cy="499113"/>
          </a:xfrm>
          <a:prstGeom prst="rect">
            <a:avLst/>
          </a:prstGeom>
        </p:spPr>
        <p:txBody>
          <a:bodyPr vert="horz" lIns="91568" tIns="45784" rIns="91568" bIns="45784" rtlCol="0"/>
          <a:lstStyle>
            <a:lvl1pPr algn="r">
              <a:defRPr sz="1200"/>
            </a:lvl1pPr>
          </a:lstStyle>
          <a:p>
            <a:fld id="{581D9A6E-F780-4CD5-AE68-089915B5C818}" type="datetimeFigureOut">
              <a:rPr lang="en-GB" smtClean="0"/>
              <a:t>25/02/2022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81075" y="1243013"/>
            <a:ext cx="4846638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568" tIns="45784" rIns="91568" bIns="45784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0562" y="4784488"/>
            <a:ext cx="5447666" cy="3913425"/>
          </a:xfrm>
          <a:prstGeom prst="rect">
            <a:avLst/>
          </a:prstGeom>
        </p:spPr>
        <p:txBody>
          <a:bodyPr vert="horz" lIns="91568" tIns="45784" rIns="91568" bIns="45784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1813"/>
            <a:ext cx="2951217" cy="499113"/>
          </a:xfrm>
          <a:prstGeom prst="rect">
            <a:avLst/>
          </a:prstGeom>
        </p:spPr>
        <p:txBody>
          <a:bodyPr vert="horz" lIns="91568" tIns="45784" rIns="91568" bIns="45784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5981" y="9441813"/>
            <a:ext cx="2951217" cy="499113"/>
          </a:xfrm>
          <a:prstGeom prst="rect">
            <a:avLst/>
          </a:prstGeom>
        </p:spPr>
        <p:txBody>
          <a:bodyPr vert="horz" lIns="91568" tIns="45784" rIns="91568" bIns="45784" rtlCol="0" anchor="b"/>
          <a:lstStyle>
            <a:lvl1pPr algn="r">
              <a:defRPr sz="1200"/>
            </a:lvl1pPr>
          </a:lstStyle>
          <a:p>
            <a:fld id="{C191F215-9B04-4780-A85B-459EF8000D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248321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2130426"/>
            <a:ext cx="8420100" cy="1470025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DD4E99-509C-F943-873D-365105062530}" type="datetimeFigureOut">
              <a:rPr lang="en-US" smtClean="0"/>
              <a:pPr/>
              <a:t>2/25/2022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5424091"/>
      </p:ext>
    </p:extLst>
  </p:cSld>
  <p:clrMapOvr>
    <a:masterClrMapping/>
  </p:clrMapOvr>
  <p:transition spd="slow"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DD4E99-509C-F943-873D-365105062530}" type="datetimeFigureOut">
              <a:rPr lang="en-US" smtClean="0"/>
              <a:pPr/>
              <a:t>2/25/2022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A1D62-B493-8846-B61A-851826E8E6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4161265"/>
      </p:ext>
    </p:extLst>
  </p:cSld>
  <p:clrMapOvr>
    <a:masterClrMapping/>
  </p:clrMapOvr>
  <p:transition spd="slow"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81850" y="274639"/>
            <a:ext cx="2228850" cy="5851525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95300" y="274639"/>
            <a:ext cx="6521450" cy="5851525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DD4E99-509C-F943-873D-365105062530}" type="datetimeFigureOut">
              <a:rPr lang="en-US" smtClean="0"/>
              <a:pPr/>
              <a:t>2/25/2022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A1D62-B493-8846-B61A-851826E8E6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3251766"/>
      </p:ext>
    </p:extLst>
  </p:cSld>
  <p:clrMapOvr>
    <a:masterClrMapping/>
  </p:clrMapOvr>
  <p:transition spd="slow">
    <p:fad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3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03533" y="1828801"/>
            <a:ext cx="3962400" cy="20574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DD4E99-509C-F943-873D-365105062530}" type="datetimeFigureOut">
              <a:rPr lang="en-US" smtClean="0"/>
              <a:pPr/>
              <a:t>2/25/2022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A1D62-B493-8846-B61A-851826E8E62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Content Placeholder 2"/>
          <p:cNvSpPr>
            <a:spLocks noGrp="1"/>
          </p:cNvSpPr>
          <p:nvPr>
            <p:ph sz="half" idx="13"/>
          </p:nvPr>
        </p:nvSpPr>
        <p:spPr>
          <a:xfrm>
            <a:off x="5103533" y="3991816"/>
            <a:ext cx="3962400" cy="20574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dirty="0"/>
          </a:p>
        </p:txBody>
      </p:sp>
      <p:sp>
        <p:nvSpPr>
          <p:cNvPr id="11" name="Content Placeholder 2"/>
          <p:cNvSpPr>
            <a:spLocks noGrp="1"/>
          </p:cNvSpPr>
          <p:nvPr>
            <p:ph sz="half" idx="14"/>
          </p:nvPr>
        </p:nvSpPr>
        <p:spPr>
          <a:xfrm>
            <a:off x="844418" y="1828801"/>
            <a:ext cx="3962400" cy="421957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dirty="0"/>
          </a:p>
        </p:txBody>
      </p:sp>
    </p:spTree>
  </p:cSld>
  <p:clrMapOvr>
    <a:masterClrMapping/>
  </p:clrMapOvr>
  <p:transition spd="slow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DD4E99-509C-F943-873D-365105062530}" type="datetimeFigureOut">
              <a:rPr lang="en-US" smtClean="0"/>
              <a:pPr/>
              <a:t>2/25/2022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A1D62-B493-8846-B61A-851826E8E6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875330"/>
      </p:ext>
    </p:extLst>
  </p:cSld>
  <p:clrMapOvr>
    <a:masterClrMapping/>
  </p:clrMapOvr>
  <p:transition spd="slow"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2506" y="4406901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82506" y="2906714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DD4E99-509C-F943-873D-365105062530}" type="datetimeFigureOut">
              <a:rPr lang="en-US" smtClean="0"/>
              <a:pPr/>
              <a:t>2/25/2022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A1D62-B493-8846-B61A-851826E8E6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3757975"/>
      </p:ext>
    </p:extLst>
  </p:cSld>
  <p:clrMapOvr>
    <a:masterClrMapping/>
  </p:clrMapOvr>
  <p:transition spd="slow"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95300" y="1600201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35550" y="1600201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DD4E99-509C-F943-873D-365105062530}" type="datetimeFigureOut">
              <a:rPr lang="en-US" smtClean="0"/>
              <a:pPr/>
              <a:t>2/25/2022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A1D62-B493-8846-B61A-851826E8E6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2905758"/>
      </p:ext>
    </p:extLst>
  </p:cSld>
  <p:clrMapOvr>
    <a:masterClrMapping/>
  </p:clrMapOvr>
  <p:transition spd="slow"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1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301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32112" y="1535113"/>
            <a:ext cx="4378589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32112" y="2174875"/>
            <a:ext cx="4378589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DD4E99-509C-F943-873D-365105062530}" type="datetimeFigureOut">
              <a:rPr lang="en-US" smtClean="0"/>
              <a:pPr/>
              <a:t>2/25/2022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A1D62-B493-8846-B61A-851826E8E6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3231238"/>
      </p:ext>
    </p:extLst>
  </p:cSld>
  <p:clrMapOvr>
    <a:masterClrMapping/>
  </p:clrMapOvr>
  <p:transition spd="slow"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DD4E99-509C-F943-873D-365105062530}" type="datetimeFigureOut">
              <a:rPr lang="en-US" smtClean="0"/>
              <a:pPr/>
              <a:t>2/25/2022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A1D62-B493-8846-B61A-851826E8E6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0786342"/>
      </p:ext>
    </p:extLst>
  </p:cSld>
  <p:clrMapOvr>
    <a:masterClrMapping/>
  </p:clrMapOvr>
  <p:transition spd="slow"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DD4E99-509C-F943-873D-365105062530}" type="datetimeFigureOut">
              <a:rPr lang="en-US" smtClean="0"/>
              <a:pPr/>
              <a:t>2/25/2022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A1D62-B493-8846-B61A-851826E8E6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6951211"/>
      </p:ext>
    </p:extLst>
  </p:cSld>
  <p:clrMapOvr>
    <a:masterClrMapping/>
  </p:clrMapOvr>
  <p:transition spd="slow"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1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72971" y="273051"/>
            <a:ext cx="553773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301" y="1435101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DD4E99-509C-F943-873D-365105062530}" type="datetimeFigureOut">
              <a:rPr lang="en-US" smtClean="0"/>
              <a:pPr/>
              <a:t>2/25/2022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5471141"/>
      </p:ext>
    </p:extLst>
  </p:cSld>
  <p:clrMapOvr>
    <a:masterClrMapping/>
  </p:clrMapOvr>
  <p:transition spd="slow"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DD4E99-509C-F943-873D-365105062530}" type="datetimeFigureOut">
              <a:rPr lang="en-US" smtClean="0"/>
              <a:pPr/>
              <a:t>2/25/2022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A1D62-B493-8846-B61A-851826E8E6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6953831"/>
      </p:ext>
    </p:extLst>
  </p:cSld>
  <p:clrMapOvr>
    <a:masterClrMapping/>
  </p:clrMapOvr>
  <p:transition spd="slow"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0" y="1600201"/>
            <a:ext cx="8915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DD4E99-509C-F943-873D-365105062530}" type="datetimeFigureOut">
              <a:rPr lang="en-US" smtClean="0"/>
              <a:pPr/>
              <a:t>2/25/2022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84550" y="6356351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099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5A1D62-B493-8846-B61A-851826E8E6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51793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70" r:id="rId1"/>
    <p:sldLayoutId id="2147483871" r:id="rId2"/>
    <p:sldLayoutId id="2147483872" r:id="rId3"/>
    <p:sldLayoutId id="2147483873" r:id="rId4"/>
    <p:sldLayoutId id="2147483874" r:id="rId5"/>
    <p:sldLayoutId id="2147483875" r:id="rId6"/>
    <p:sldLayoutId id="2147483876" r:id="rId7"/>
    <p:sldLayoutId id="2147483877" r:id="rId8"/>
    <p:sldLayoutId id="2147483878" r:id="rId9"/>
    <p:sldLayoutId id="2147483879" r:id="rId10"/>
    <p:sldLayoutId id="2147483880" r:id="rId11"/>
    <p:sldLayoutId id="2147483881" r:id="rId12"/>
  </p:sldLayoutIdLst>
  <p:transition spd="slow">
    <p:fade/>
  </p:transition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Line 97"/>
          <p:cNvSpPr>
            <a:spLocks noChangeShapeType="1"/>
          </p:cNvSpPr>
          <p:nvPr/>
        </p:nvSpPr>
        <p:spPr bwMode="auto">
          <a:xfrm>
            <a:off x="7676697" y="2992116"/>
            <a:ext cx="337461" cy="3562"/>
          </a:xfrm>
          <a:prstGeom prst="line">
            <a:avLst/>
          </a:prstGeom>
          <a:noFill/>
          <a:ln w="19050">
            <a:solidFill>
              <a:srgbClr val="53548A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5" name="Line 97"/>
          <p:cNvSpPr>
            <a:spLocks noChangeShapeType="1"/>
          </p:cNvSpPr>
          <p:nvPr/>
        </p:nvSpPr>
        <p:spPr bwMode="auto">
          <a:xfrm>
            <a:off x="7661455" y="2482225"/>
            <a:ext cx="337461" cy="3562"/>
          </a:xfrm>
          <a:prstGeom prst="line">
            <a:avLst/>
          </a:prstGeom>
          <a:noFill/>
          <a:ln w="19050">
            <a:solidFill>
              <a:srgbClr val="53548A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4" name="Line 97"/>
          <p:cNvSpPr>
            <a:spLocks noChangeShapeType="1"/>
          </p:cNvSpPr>
          <p:nvPr/>
        </p:nvSpPr>
        <p:spPr bwMode="auto">
          <a:xfrm>
            <a:off x="5014660" y="2485787"/>
            <a:ext cx="337461" cy="3562"/>
          </a:xfrm>
          <a:prstGeom prst="line">
            <a:avLst/>
          </a:prstGeom>
          <a:noFill/>
          <a:ln w="19050">
            <a:solidFill>
              <a:srgbClr val="53548A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0" name="Line 97"/>
          <p:cNvSpPr>
            <a:spLocks noChangeShapeType="1"/>
          </p:cNvSpPr>
          <p:nvPr/>
        </p:nvSpPr>
        <p:spPr bwMode="auto">
          <a:xfrm>
            <a:off x="3519832" y="4896952"/>
            <a:ext cx="301272" cy="0"/>
          </a:xfrm>
          <a:prstGeom prst="line">
            <a:avLst/>
          </a:prstGeom>
          <a:noFill/>
          <a:ln w="19050">
            <a:solidFill>
              <a:srgbClr val="53548A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6" name="Line 88"/>
          <p:cNvSpPr>
            <a:spLocks noChangeShapeType="1"/>
          </p:cNvSpPr>
          <p:nvPr/>
        </p:nvSpPr>
        <p:spPr bwMode="auto">
          <a:xfrm flipH="1">
            <a:off x="4248097" y="1571545"/>
            <a:ext cx="0" cy="179333"/>
          </a:xfrm>
          <a:prstGeom prst="line">
            <a:avLst/>
          </a:prstGeom>
          <a:noFill/>
          <a:ln w="19050">
            <a:solidFill>
              <a:srgbClr val="53548A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4" name="Line 88"/>
          <p:cNvSpPr>
            <a:spLocks noChangeShapeType="1"/>
          </p:cNvSpPr>
          <p:nvPr/>
        </p:nvSpPr>
        <p:spPr bwMode="auto">
          <a:xfrm>
            <a:off x="3506842" y="2579250"/>
            <a:ext cx="18261" cy="2803754"/>
          </a:xfrm>
          <a:prstGeom prst="line">
            <a:avLst/>
          </a:prstGeom>
          <a:noFill/>
          <a:ln w="19050">
            <a:solidFill>
              <a:srgbClr val="53548A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5" name="Line 97"/>
          <p:cNvSpPr>
            <a:spLocks noChangeShapeType="1"/>
          </p:cNvSpPr>
          <p:nvPr/>
        </p:nvSpPr>
        <p:spPr bwMode="auto">
          <a:xfrm>
            <a:off x="5008063" y="3009724"/>
            <a:ext cx="195380" cy="0"/>
          </a:xfrm>
          <a:prstGeom prst="line">
            <a:avLst/>
          </a:prstGeom>
          <a:noFill/>
          <a:ln w="19050">
            <a:solidFill>
              <a:srgbClr val="53548A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8" name="Line 97"/>
          <p:cNvSpPr>
            <a:spLocks noChangeShapeType="1"/>
          </p:cNvSpPr>
          <p:nvPr/>
        </p:nvSpPr>
        <p:spPr bwMode="auto">
          <a:xfrm flipV="1">
            <a:off x="80398" y="2475205"/>
            <a:ext cx="250292" cy="2258"/>
          </a:xfrm>
          <a:prstGeom prst="line">
            <a:avLst/>
          </a:prstGeom>
          <a:noFill/>
          <a:ln w="19050">
            <a:solidFill>
              <a:srgbClr val="53548A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9" name="Line 97"/>
          <p:cNvSpPr>
            <a:spLocks noChangeShapeType="1"/>
          </p:cNvSpPr>
          <p:nvPr/>
        </p:nvSpPr>
        <p:spPr bwMode="auto">
          <a:xfrm>
            <a:off x="93791" y="3814555"/>
            <a:ext cx="135007" cy="0"/>
          </a:xfrm>
          <a:prstGeom prst="line">
            <a:avLst/>
          </a:prstGeom>
          <a:noFill/>
          <a:ln w="19050">
            <a:solidFill>
              <a:srgbClr val="53548A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7" name="Line 97"/>
          <p:cNvSpPr>
            <a:spLocks noChangeShapeType="1"/>
          </p:cNvSpPr>
          <p:nvPr/>
        </p:nvSpPr>
        <p:spPr bwMode="auto">
          <a:xfrm>
            <a:off x="84662" y="5624995"/>
            <a:ext cx="135007" cy="0"/>
          </a:xfrm>
          <a:prstGeom prst="line">
            <a:avLst/>
          </a:prstGeom>
          <a:noFill/>
          <a:ln w="19050">
            <a:solidFill>
              <a:srgbClr val="53548A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0" name="Line 97"/>
          <p:cNvSpPr>
            <a:spLocks noChangeShapeType="1"/>
          </p:cNvSpPr>
          <p:nvPr/>
        </p:nvSpPr>
        <p:spPr bwMode="auto">
          <a:xfrm>
            <a:off x="84902" y="4775600"/>
            <a:ext cx="152448" cy="0"/>
          </a:xfrm>
          <a:prstGeom prst="line">
            <a:avLst/>
          </a:prstGeom>
          <a:noFill/>
          <a:ln w="19050">
            <a:solidFill>
              <a:srgbClr val="53548A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4" name="Line 97"/>
          <p:cNvSpPr>
            <a:spLocks noChangeShapeType="1"/>
          </p:cNvSpPr>
          <p:nvPr/>
        </p:nvSpPr>
        <p:spPr bwMode="auto">
          <a:xfrm>
            <a:off x="3519832" y="4135879"/>
            <a:ext cx="141037" cy="0"/>
          </a:xfrm>
          <a:prstGeom prst="line">
            <a:avLst/>
          </a:prstGeom>
          <a:noFill/>
          <a:ln w="19050">
            <a:solidFill>
              <a:srgbClr val="53548A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2" name="Line 97"/>
          <p:cNvSpPr>
            <a:spLocks noChangeShapeType="1"/>
          </p:cNvSpPr>
          <p:nvPr/>
        </p:nvSpPr>
        <p:spPr bwMode="auto">
          <a:xfrm>
            <a:off x="3522941" y="3441170"/>
            <a:ext cx="301272" cy="0"/>
          </a:xfrm>
          <a:prstGeom prst="line">
            <a:avLst/>
          </a:prstGeom>
          <a:noFill/>
          <a:ln w="19050">
            <a:solidFill>
              <a:srgbClr val="53548A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5" name="Line 97"/>
          <p:cNvSpPr>
            <a:spLocks noChangeShapeType="1"/>
          </p:cNvSpPr>
          <p:nvPr/>
        </p:nvSpPr>
        <p:spPr bwMode="auto">
          <a:xfrm>
            <a:off x="3506843" y="2986896"/>
            <a:ext cx="301272" cy="0"/>
          </a:xfrm>
          <a:prstGeom prst="line">
            <a:avLst/>
          </a:prstGeom>
          <a:noFill/>
          <a:ln w="19050">
            <a:solidFill>
              <a:srgbClr val="53548A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4" name="Line 97"/>
          <p:cNvSpPr>
            <a:spLocks noChangeShapeType="1"/>
          </p:cNvSpPr>
          <p:nvPr/>
        </p:nvSpPr>
        <p:spPr bwMode="auto">
          <a:xfrm>
            <a:off x="1820042" y="5221493"/>
            <a:ext cx="132447" cy="0"/>
          </a:xfrm>
          <a:prstGeom prst="line">
            <a:avLst/>
          </a:prstGeom>
          <a:noFill/>
          <a:ln w="19050">
            <a:solidFill>
              <a:srgbClr val="53548A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3" name="Line 88"/>
          <p:cNvSpPr>
            <a:spLocks noChangeShapeType="1"/>
          </p:cNvSpPr>
          <p:nvPr/>
        </p:nvSpPr>
        <p:spPr bwMode="auto">
          <a:xfrm>
            <a:off x="8278999" y="2579250"/>
            <a:ext cx="0" cy="2317702"/>
          </a:xfrm>
          <a:prstGeom prst="line">
            <a:avLst/>
          </a:prstGeom>
          <a:noFill/>
          <a:ln w="12700">
            <a:solidFill>
              <a:schemeClr val="accent5">
                <a:lumMod val="75000"/>
              </a:schemeClr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7" name="Line 97"/>
          <p:cNvSpPr>
            <a:spLocks noChangeShapeType="1"/>
          </p:cNvSpPr>
          <p:nvPr/>
        </p:nvSpPr>
        <p:spPr bwMode="auto">
          <a:xfrm>
            <a:off x="1821854" y="4535230"/>
            <a:ext cx="301272" cy="0"/>
          </a:xfrm>
          <a:prstGeom prst="line">
            <a:avLst/>
          </a:prstGeom>
          <a:noFill/>
          <a:ln w="19050">
            <a:solidFill>
              <a:srgbClr val="53548A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3" name="Line 97"/>
          <p:cNvSpPr>
            <a:spLocks noChangeShapeType="1"/>
          </p:cNvSpPr>
          <p:nvPr/>
        </p:nvSpPr>
        <p:spPr bwMode="auto">
          <a:xfrm>
            <a:off x="1811990" y="3168210"/>
            <a:ext cx="301272" cy="0"/>
          </a:xfrm>
          <a:prstGeom prst="line">
            <a:avLst/>
          </a:prstGeom>
          <a:noFill/>
          <a:ln w="19050">
            <a:solidFill>
              <a:srgbClr val="53548A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9" name="Line 97"/>
          <p:cNvSpPr>
            <a:spLocks noChangeShapeType="1"/>
          </p:cNvSpPr>
          <p:nvPr/>
        </p:nvSpPr>
        <p:spPr bwMode="auto">
          <a:xfrm flipV="1">
            <a:off x="4744179" y="1407374"/>
            <a:ext cx="623338" cy="3768"/>
          </a:xfrm>
          <a:prstGeom prst="line">
            <a:avLst/>
          </a:prstGeom>
          <a:noFill/>
          <a:ln w="19050">
            <a:solidFill>
              <a:srgbClr val="53548A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6" name="Line 88"/>
          <p:cNvSpPr>
            <a:spLocks noChangeShapeType="1"/>
          </p:cNvSpPr>
          <p:nvPr/>
        </p:nvSpPr>
        <p:spPr bwMode="auto">
          <a:xfrm flipH="1">
            <a:off x="6467249" y="978528"/>
            <a:ext cx="0" cy="532431"/>
          </a:xfrm>
          <a:prstGeom prst="line">
            <a:avLst/>
          </a:prstGeom>
          <a:noFill/>
          <a:ln w="19050">
            <a:solidFill>
              <a:srgbClr val="53548A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7" name="Line 88"/>
          <p:cNvSpPr>
            <a:spLocks noChangeShapeType="1"/>
          </p:cNvSpPr>
          <p:nvPr/>
        </p:nvSpPr>
        <p:spPr bwMode="auto">
          <a:xfrm>
            <a:off x="8918800" y="2134136"/>
            <a:ext cx="0" cy="328698"/>
          </a:xfrm>
          <a:prstGeom prst="line">
            <a:avLst/>
          </a:prstGeom>
          <a:noFill/>
          <a:ln w="19050">
            <a:solidFill>
              <a:srgbClr val="53548A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6160" y="325571"/>
            <a:ext cx="8915400" cy="652958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>
                <a:solidFill>
                  <a:schemeClr val="tx2"/>
                </a:solidFill>
                <a:latin typeface="+mn-lt"/>
              </a:rPr>
              <a:t>Development</a:t>
            </a:r>
          </a:p>
        </p:txBody>
      </p:sp>
      <p:sp>
        <p:nvSpPr>
          <p:cNvPr id="48" name="Text Placeholder 7"/>
          <p:cNvSpPr txBox="1">
            <a:spLocks/>
          </p:cNvSpPr>
          <p:nvPr/>
        </p:nvSpPr>
        <p:spPr>
          <a:xfrm>
            <a:off x="6801901" y="262391"/>
            <a:ext cx="2629659" cy="936725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Clr>
                <a:schemeClr val="accent1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lang="en-US" sz="1400" dirty="0">
                <a:solidFill>
                  <a:schemeClr val="accent2"/>
                </a:solidFill>
                <a:ea typeface="+mj-ea"/>
                <a:cs typeface="+mj-cs"/>
              </a:rPr>
              <a:t>February 2022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Clr>
                <a:schemeClr val="accent1"/>
              </a:buClr>
              <a:buSzPct val="75000"/>
              <a:buFont typeface="Wingdings" pitchFamily="2" charset="2"/>
              <a:buNone/>
              <a:tabLst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chemeClr val="accent2"/>
              </a:solidFill>
              <a:effectLst/>
              <a:uLnTx/>
              <a:uFillTx/>
              <a:ea typeface="+mj-ea"/>
              <a:cs typeface="+mj-cs"/>
            </a:endParaRPr>
          </a:p>
        </p:txBody>
      </p:sp>
      <p:sp>
        <p:nvSpPr>
          <p:cNvPr id="69" name="Line 88"/>
          <p:cNvSpPr>
            <a:spLocks noChangeShapeType="1"/>
          </p:cNvSpPr>
          <p:nvPr/>
        </p:nvSpPr>
        <p:spPr bwMode="auto">
          <a:xfrm flipH="1">
            <a:off x="1823322" y="2721427"/>
            <a:ext cx="893" cy="3037285"/>
          </a:xfrm>
          <a:prstGeom prst="line">
            <a:avLst/>
          </a:prstGeom>
          <a:noFill/>
          <a:ln w="19050">
            <a:solidFill>
              <a:srgbClr val="53548A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" name="Rectangle 6"/>
          <p:cNvSpPr>
            <a:spLocks noChangeArrowheads="1"/>
          </p:cNvSpPr>
          <p:nvPr/>
        </p:nvSpPr>
        <p:spPr bwMode="auto">
          <a:xfrm>
            <a:off x="4480560" y="598814"/>
            <a:ext cx="2504918" cy="483124"/>
          </a:xfrm>
          <a:prstGeom prst="rect">
            <a:avLst/>
          </a:prstGeom>
          <a:solidFill>
            <a:srgbClr val="5044E6"/>
          </a:solidFill>
          <a:ln w="9525" cap="flat" cmpd="sng" algn="ctr">
            <a:solidFill>
              <a:srgbClr val="4F81BD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400" b="1" dirty="0">
                <a:solidFill>
                  <a:schemeClr val="bg1"/>
                </a:solidFill>
                <a:cs typeface="Arial" pitchFamily="34" charset="0"/>
              </a:rPr>
              <a:t>Director of Development</a:t>
            </a:r>
          </a:p>
        </p:txBody>
      </p:sp>
      <p:sp>
        <p:nvSpPr>
          <p:cNvPr id="23" name="Rectangle 11"/>
          <p:cNvSpPr>
            <a:spLocks noChangeArrowheads="1"/>
          </p:cNvSpPr>
          <p:nvPr/>
        </p:nvSpPr>
        <p:spPr bwMode="auto">
          <a:xfrm>
            <a:off x="234300" y="2289878"/>
            <a:ext cx="1331541" cy="455701"/>
          </a:xfrm>
          <a:prstGeom prst="rect">
            <a:avLst/>
          </a:prstGeom>
          <a:solidFill>
            <a:schemeClr val="accent6">
              <a:lumMod val="75000"/>
            </a:schemeClr>
          </a:solidFill>
          <a:ln w="9525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000" b="1" dirty="0">
                <a:solidFill>
                  <a:srgbClr val="FFFFFF"/>
                </a:solidFill>
              </a:rPr>
              <a:t>Head of Development </a:t>
            </a:r>
          </a:p>
          <a:p>
            <a:pPr algn="ctr"/>
            <a:r>
              <a:rPr lang="en-US" sz="1000" b="1" dirty="0">
                <a:solidFill>
                  <a:srgbClr val="FFFFFF"/>
                </a:solidFill>
              </a:rPr>
              <a:t>Operations</a:t>
            </a:r>
          </a:p>
          <a:p>
            <a:pPr algn="ctr"/>
            <a:r>
              <a:rPr lang="en-US" sz="800" b="1" dirty="0">
                <a:solidFill>
                  <a:srgbClr val="FFFFFF"/>
                </a:solidFill>
              </a:rPr>
              <a:t> </a:t>
            </a:r>
          </a:p>
        </p:txBody>
      </p:sp>
      <p:sp>
        <p:nvSpPr>
          <p:cNvPr id="33" name="Rectangle 72"/>
          <p:cNvSpPr>
            <a:spLocks noChangeArrowheads="1"/>
          </p:cNvSpPr>
          <p:nvPr/>
        </p:nvSpPr>
        <p:spPr bwMode="auto">
          <a:xfrm>
            <a:off x="1902536" y="2861310"/>
            <a:ext cx="1346086" cy="1314438"/>
          </a:xfrm>
          <a:prstGeom prst="rect">
            <a:avLst/>
          </a:prstGeom>
          <a:solidFill>
            <a:schemeClr val="accent3"/>
          </a:solidFill>
          <a:ln w="9525" cap="flat" cmpd="sng" algn="ctr">
            <a:solidFill>
              <a:srgbClr val="92D05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800" b="1" dirty="0">
                <a:solidFill>
                  <a:srgbClr val="FFFFFF"/>
                </a:solidFill>
              </a:rPr>
              <a:t>Alumni Relations</a:t>
            </a:r>
          </a:p>
          <a:p>
            <a:pPr algn="ctr"/>
            <a:r>
              <a:rPr lang="en-US" sz="800" b="1" dirty="0">
                <a:solidFill>
                  <a:srgbClr val="FFFFFF"/>
                </a:solidFill>
              </a:rPr>
              <a:t>FTEs = 4.2 </a:t>
            </a:r>
          </a:p>
          <a:p>
            <a:pPr algn="ctr"/>
            <a:r>
              <a:rPr lang="en-US" sz="800" b="1" dirty="0">
                <a:solidFill>
                  <a:srgbClr val="FFFFFF"/>
                </a:solidFill>
              </a:rPr>
              <a:t>Manager</a:t>
            </a:r>
          </a:p>
          <a:p>
            <a:pPr algn="ctr"/>
            <a:r>
              <a:rPr lang="en-US" sz="800" b="1" dirty="0">
                <a:solidFill>
                  <a:srgbClr val="FFFFFF"/>
                </a:solidFill>
              </a:rPr>
              <a:t>Officer</a:t>
            </a:r>
          </a:p>
          <a:p>
            <a:pPr algn="ctr"/>
            <a:endParaRPr lang="en-US" sz="800" b="1" dirty="0">
              <a:solidFill>
                <a:srgbClr val="FFFFFF"/>
              </a:solidFill>
            </a:endParaRPr>
          </a:p>
          <a:p>
            <a:pPr algn="ctr"/>
            <a:endParaRPr lang="en-US" sz="800" b="1" dirty="0">
              <a:solidFill>
                <a:srgbClr val="FFFFFF"/>
              </a:solidFill>
            </a:endParaRPr>
          </a:p>
          <a:p>
            <a:pPr algn="ctr"/>
            <a:r>
              <a:rPr lang="en-US" sz="800" b="1" dirty="0">
                <a:solidFill>
                  <a:srgbClr val="FFFFFF"/>
                </a:solidFill>
              </a:rPr>
              <a:t>Assistant</a:t>
            </a:r>
          </a:p>
          <a:p>
            <a:pPr algn="ctr"/>
            <a:r>
              <a:rPr lang="en-US" sz="800" b="1" dirty="0">
                <a:solidFill>
                  <a:srgbClr val="FFFFFF"/>
                </a:solidFill>
              </a:rPr>
              <a:t>Assistant</a:t>
            </a:r>
          </a:p>
          <a:p>
            <a:pPr algn="ctr"/>
            <a:r>
              <a:rPr lang="en-US" sz="800" b="1" dirty="0">
                <a:solidFill>
                  <a:srgbClr val="FFFFFF"/>
                </a:solidFill>
              </a:rPr>
              <a:t>0.6 / 0.6 </a:t>
            </a:r>
          </a:p>
        </p:txBody>
      </p:sp>
      <p:sp>
        <p:nvSpPr>
          <p:cNvPr id="35" name="Rectangle 74"/>
          <p:cNvSpPr>
            <a:spLocks noChangeArrowheads="1"/>
          </p:cNvSpPr>
          <p:nvPr/>
        </p:nvSpPr>
        <p:spPr bwMode="auto">
          <a:xfrm>
            <a:off x="228798" y="2907197"/>
            <a:ext cx="1350436" cy="522026"/>
          </a:xfrm>
          <a:prstGeom prst="rect">
            <a:avLst/>
          </a:prstGeom>
          <a:solidFill>
            <a:schemeClr val="accent6">
              <a:lumMod val="75000"/>
            </a:schemeClr>
          </a:solidFill>
          <a:ln w="9525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800" b="1" dirty="0">
                <a:solidFill>
                  <a:srgbClr val="FFFFFF"/>
                </a:solidFill>
              </a:rPr>
              <a:t>Annual Giving</a:t>
            </a:r>
          </a:p>
          <a:p>
            <a:pPr algn="ctr"/>
            <a:r>
              <a:rPr lang="en-US" sz="800" b="1" dirty="0">
                <a:solidFill>
                  <a:srgbClr val="FFFFFF"/>
                </a:solidFill>
              </a:rPr>
              <a:t>FTEs =2</a:t>
            </a:r>
          </a:p>
          <a:p>
            <a:pPr algn="ctr"/>
            <a:r>
              <a:rPr lang="en-US" sz="800" b="1" dirty="0">
                <a:solidFill>
                  <a:schemeClr val="tx2">
                    <a:lumMod val="75000"/>
                  </a:schemeClr>
                </a:solidFill>
              </a:rPr>
              <a:t>VACANT POST - Manager</a:t>
            </a:r>
          </a:p>
          <a:p>
            <a:pPr algn="ctr"/>
            <a:r>
              <a:rPr lang="en-US" sz="800" b="1" dirty="0">
                <a:solidFill>
                  <a:srgbClr val="FFFFFF"/>
                </a:solidFill>
              </a:rPr>
              <a:t>Officer</a:t>
            </a:r>
            <a:endParaRPr lang="en-US" sz="800" dirty="0">
              <a:solidFill>
                <a:srgbClr val="FFFFFF"/>
              </a:solidFill>
            </a:endParaRPr>
          </a:p>
        </p:txBody>
      </p:sp>
      <p:sp>
        <p:nvSpPr>
          <p:cNvPr id="39" name="Rectangle 78"/>
          <p:cNvSpPr>
            <a:spLocks noChangeArrowheads="1"/>
          </p:cNvSpPr>
          <p:nvPr/>
        </p:nvSpPr>
        <p:spPr bwMode="auto">
          <a:xfrm>
            <a:off x="243671" y="3575883"/>
            <a:ext cx="1320691" cy="804194"/>
          </a:xfrm>
          <a:prstGeom prst="rect">
            <a:avLst/>
          </a:prstGeom>
          <a:solidFill>
            <a:schemeClr val="accent6">
              <a:lumMod val="75000"/>
            </a:schemeClr>
          </a:solidFill>
          <a:ln w="9525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800" b="1" dirty="0">
                <a:solidFill>
                  <a:srgbClr val="FFFFFF"/>
                </a:solidFill>
              </a:rPr>
              <a:t>Gifts and Operations</a:t>
            </a:r>
          </a:p>
          <a:p>
            <a:pPr algn="ctr"/>
            <a:r>
              <a:rPr lang="en-US" sz="800" b="1" dirty="0">
                <a:solidFill>
                  <a:srgbClr val="FFFFFF"/>
                </a:solidFill>
              </a:rPr>
              <a:t>FTEs = 4</a:t>
            </a:r>
          </a:p>
          <a:p>
            <a:pPr algn="ctr"/>
            <a:r>
              <a:rPr lang="en-US" sz="800" b="1" dirty="0">
                <a:solidFill>
                  <a:srgbClr val="FFFFFF"/>
                </a:solidFill>
              </a:rPr>
              <a:t>Officer</a:t>
            </a:r>
          </a:p>
          <a:p>
            <a:pPr algn="ctr"/>
            <a:r>
              <a:rPr lang="en-US" sz="800" b="1" dirty="0">
                <a:solidFill>
                  <a:srgbClr val="FFFFFF"/>
                </a:solidFill>
              </a:rPr>
              <a:t>Assistant</a:t>
            </a:r>
          </a:p>
          <a:p>
            <a:pPr algn="ctr"/>
            <a:r>
              <a:rPr lang="en-US" sz="800" b="1" dirty="0">
                <a:solidFill>
                  <a:srgbClr val="FFFFFF"/>
                </a:solidFill>
              </a:rPr>
              <a:t>Assistant</a:t>
            </a:r>
          </a:p>
          <a:p>
            <a:pPr algn="ctr"/>
            <a:r>
              <a:rPr lang="en-US" sz="800" b="1" dirty="0">
                <a:solidFill>
                  <a:srgbClr val="FFFFFF"/>
                </a:solidFill>
              </a:rPr>
              <a:t>Assistant</a:t>
            </a:r>
            <a:endParaRPr lang="en-US" sz="800" dirty="0">
              <a:solidFill>
                <a:srgbClr val="FFFFFF"/>
              </a:solidFill>
            </a:endParaRPr>
          </a:p>
        </p:txBody>
      </p:sp>
      <p:sp>
        <p:nvSpPr>
          <p:cNvPr id="43" name="Rectangle 83"/>
          <p:cNvSpPr>
            <a:spLocks noChangeArrowheads="1"/>
          </p:cNvSpPr>
          <p:nvPr/>
        </p:nvSpPr>
        <p:spPr bwMode="auto">
          <a:xfrm>
            <a:off x="219670" y="4491627"/>
            <a:ext cx="1350437" cy="835629"/>
          </a:xfrm>
          <a:prstGeom prst="rect">
            <a:avLst/>
          </a:prstGeom>
          <a:solidFill>
            <a:schemeClr val="accent6">
              <a:lumMod val="75000"/>
            </a:schemeClr>
          </a:solidFill>
          <a:ln w="9525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800" b="1" dirty="0">
                <a:solidFill>
                  <a:srgbClr val="FFFFFF"/>
                </a:solidFill>
              </a:rPr>
              <a:t>Database and Analytics</a:t>
            </a:r>
          </a:p>
          <a:p>
            <a:pPr algn="ctr"/>
            <a:r>
              <a:rPr lang="en-US" sz="800" b="1" dirty="0">
                <a:solidFill>
                  <a:srgbClr val="FFFFFF"/>
                </a:solidFill>
              </a:rPr>
              <a:t>FTEs = 4</a:t>
            </a:r>
          </a:p>
          <a:p>
            <a:pPr algn="ctr"/>
            <a:r>
              <a:rPr lang="en-US" sz="800" b="1" dirty="0">
                <a:solidFill>
                  <a:srgbClr val="FFFFFF"/>
                </a:solidFill>
              </a:rPr>
              <a:t>Manager</a:t>
            </a:r>
          </a:p>
          <a:p>
            <a:pPr algn="ctr"/>
            <a:r>
              <a:rPr lang="en-US" sz="800" b="1" dirty="0">
                <a:solidFill>
                  <a:srgbClr val="FFFFFF"/>
                </a:solidFill>
              </a:rPr>
              <a:t>Officer</a:t>
            </a:r>
          </a:p>
          <a:p>
            <a:pPr algn="ctr"/>
            <a:r>
              <a:rPr lang="en-US" sz="800" b="1" dirty="0">
                <a:solidFill>
                  <a:srgbClr val="FFFFFF"/>
                </a:solidFill>
              </a:rPr>
              <a:t>Assistant</a:t>
            </a:r>
          </a:p>
          <a:p>
            <a:pPr algn="ctr"/>
            <a:r>
              <a:rPr lang="en-US" sz="800" b="1" dirty="0">
                <a:solidFill>
                  <a:srgbClr val="FFFFFF"/>
                </a:solidFill>
              </a:rPr>
              <a:t>Assistant</a:t>
            </a:r>
          </a:p>
        </p:txBody>
      </p:sp>
      <p:sp>
        <p:nvSpPr>
          <p:cNvPr id="51" name="Line 92"/>
          <p:cNvSpPr>
            <a:spLocks noChangeShapeType="1"/>
          </p:cNvSpPr>
          <p:nvPr/>
        </p:nvSpPr>
        <p:spPr bwMode="auto">
          <a:xfrm>
            <a:off x="922713" y="2108512"/>
            <a:ext cx="8004539" cy="26725"/>
          </a:xfrm>
          <a:prstGeom prst="line">
            <a:avLst/>
          </a:prstGeom>
          <a:noFill/>
          <a:ln w="19050">
            <a:solidFill>
              <a:srgbClr val="53548A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4" name="Rectangle 53"/>
          <p:cNvSpPr>
            <a:spLocks noChangeArrowheads="1"/>
          </p:cNvSpPr>
          <p:nvPr/>
        </p:nvSpPr>
        <p:spPr bwMode="auto">
          <a:xfrm>
            <a:off x="1722140" y="2296674"/>
            <a:ext cx="1544004" cy="448905"/>
          </a:xfrm>
          <a:prstGeom prst="rect">
            <a:avLst/>
          </a:prstGeom>
          <a:solidFill>
            <a:schemeClr val="accent3"/>
          </a:solidFill>
          <a:ln w="9525" cap="flat" cmpd="sng" algn="ctr">
            <a:solidFill>
              <a:schemeClr val="accent3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000" b="1" dirty="0">
                <a:solidFill>
                  <a:schemeClr val="bg1"/>
                </a:solidFill>
              </a:rPr>
              <a:t>Head of Alumni and</a:t>
            </a:r>
          </a:p>
          <a:p>
            <a:pPr algn="ctr"/>
            <a:r>
              <a:rPr lang="en-US" sz="1000" b="1" dirty="0">
                <a:solidFill>
                  <a:schemeClr val="bg1"/>
                </a:solidFill>
              </a:rPr>
              <a:t>Supporter Engagement</a:t>
            </a:r>
          </a:p>
        </p:txBody>
      </p:sp>
      <p:sp>
        <p:nvSpPr>
          <p:cNvPr id="62" name="Rectangle 56"/>
          <p:cNvSpPr>
            <a:spLocks noChangeArrowheads="1"/>
          </p:cNvSpPr>
          <p:nvPr/>
        </p:nvSpPr>
        <p:spPr bwMode="auto">
          <a:xfrm>
            <a:off x="8156321" y="2307822"/>
            <a:ext cx="1553050" cy="413605"/>
          </a:xfrm>
          <a:prstGeom prst="rect">
            <a:avLst/>
          </a:prstGeom>
          <a:solidFill>
            <a:schemeClr val="accent5">
              <a:lumMod val="75000"/>
            </a:schemeClr>
          </a:solidFill>
          <a:ln w="9525" cap="flat" cmpd="sng" algn="ctr">
            <a:solidFill>
              <a:schemeClr val="accent5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000" b="1" dirty="0">
                <a:solidFill>
                  <a:schemeClr val="bg1"/>
                </a:solidFill>
              </a:rPr>
              <a:t>Head of Development </a:t>
            </a:r>
          </a:p>
          <a:p>
            <a:pPr algn="ctr"/>
            <a:r>
              <a:rPr lang="en-US" sz="900" b="1" dirty="0">
                <a:solidFill>
                  <a:schemeClr val="bg1"/>
                </a:solidFill>
              </a:rPr>
              <a:t>(US)</a:t>
            </a:r>
          </a:p>
        </p:txBody>
      </p:sp>
      <p:sp>
        <p:nvSpPr>
          <p:cNvPr id="80" name="Rectangle 53"/>
          <p:cNvSpPr>
            <a:spLocks noChangeArrowheads="1"/>
          </p:cNvSpPr>
          <p:nvPr/>
        </p:nvSpPr>
        <p:spPr bwMode="auto">
          <a:xfrm>
            <a:off x="1931422" y="5069437"/>
            <a:ext cx="1303212" cy="429956"/>
          </a:xfrm>
          <a:prstGeom prst="rect">
            <a:avLst/>
          </a:prstGeom>
          <a:solidFill>
            <a:schemeClr val="accent3"/>
          </a:solidFill>
          <a:ln w="9525" cap="flat" cmpd="sng" algn="ctr">
            <a:solidFill>
              <a:schemeClr val="accent3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800" b="1" dirty="0">
                <a:solidFill>
                  <a:schemeClr val="bg1"/>
                </a:solidFill>
              </a:rPr>
              <a:t>Publications</a:t>
            </a:r>
          </a:p>
          <a:p>
            <a:pPr algn="ctr"/>
            <a:r>
              <a:rPr lang="en-US" sz="800" b="1" dirty="0">
                <a:solidFill>
                  <a:schemeClr val="bg1"/>
                </a:solidFill>
              </a:rPr>
              <a:t>FTE = 1 </a:t>
            </a:r>
          </a:p>
          <a:p>
            <a:pPr algn="ctr"/>
            <a:r>
              <a:rPr lang="en-US" sz="800" b="1" dirty="0">
                <a:solidFill>
                  <a:schemeClr val="bg1"/>
                </a:solidFill>
              </a:rPr>
              <a:t>Officer</a:t>
            </a:r>
          </a:p>
        </p:txBody>
      </p:sp>
      <p:sp>
        <p:nvSpPr>
          <p:cNvPr id="81" name="Rectangle 53"/>
          <p:cNvSpPr>
            <a:spLocks noChangeArrowheads="1"/>
          </p:cNvSpPr>
          <p:nvPr/>
        </p:nvSpPr>
        <p:spPr bwMode="auto">
          <a:xfrm>
            <a:off x="3621481" y="3889234"/>
            <a:ext cx="1183768" cy="734636"/>
          </a:xfrm>
          <a:prstGeom prst="rect">
            <a:avLst/>
          </a:prstGeom>
          <a:solidFill>
            <a:srgbClr val="FF0000"/>
          </a:solidFill>
          <a:ln w="9525" cap="flat" cmpd="sng" algn="ctr">
            <a:solidFill>
              <a:schemeClr val="accent3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800" b="1" dirty="0">
                <a:solidFill>
                  <a:schemeClr val="bg1"/>
                </a:solidFill>
              </a:rPr>
              <a:t>Stewardship</a:t>
            </a:r>
          </a:p>
          <a:p>
            <a:pPr algn="ctr"/>
            <a:r>
              <a:rPr lang="en-US" sz="800" b="1" dirty="0">
                <a:solidFill>
                  <a:schemeClr val="bg1"/>
                </a:solidFill>
              </a:rPr>
              <a:t>FTE = 2.6</a:t>
            </a:r>
          </a:p>
          <a:p>
            <a:pPr algn="ctr"/>
            <a:r>
              <a:rPr lang="en-US" sz="800" b="1" dirty="0">
                <a:solidFill>
                  <a:schemeClr val="bg1"/>
                </a:solidFill>
              </a:rPr>
              <a:t>Officer</a:t>
            </a:r>
          </a:p>
          <a:p>
            <a:pPr algn="ctr"/>
            <a:r>
              <a:rPr lang="en-US" sz="800" b="1" dirty="0">
                <a:solidFill>
                  <a:schemeClr val="bg1"/>
                </a:solidFill>
              </a:rPr>
              <a:t>Officer</a:t>
            </a:r>
          </a:p>
          <a:p>
            <a:pPr algn="ctr"/>
            <a:r>
              <a:rPr lang="en-US" sz="700" b="1" dirty="0">
                <a:solidFill>
                  <a:schemeClr val="bg1"/>
                </a:solidFill>
              </a:rPr>
              <a:t>Assistant</a:t>
            </a:r>
          </a:p>
          <a:p>
            <a:pPr algn="ctr"/>
            <a:r>
              <a:rPr lang="en-US" sz="800" b="1" dirty="0">
                <a:solidFill>
                  <a:schemeClr val="bg1"/>
                </a:solidFill>
              </a:rPr>
              <a:t>0.6 / 1.0 / 1.0</a:t>
            </a:r>
          </a:p>
        </p:txBody>
      </p:sp>
      <p:sp>
        <p:nvSpPr>
          <p:cNvPr id="72" name="Rectangle 59"/>
          <p:cNvSpPr>
            <a:spLocks noChangeArrowheads="1"/>
          </p:cNvSpPr>
          <p:nvPr/>
        </p:nvSpPr>
        <p:spPr bwMode="auto">
          <a:xfrm>
            <a:off x="5733019" y="1510960"/>
            <a:ext cx="1430268" cy="438665"/>
          </a:xfrm>
          <a:prstGeom prst="rect">
            <a:avLst/>
          </a:prstGeom>
          <a:solidFill>
            <a:schemeClr val="accent4"/>
          </a:solidFill>
          <a:ln w="9525" cap="flat" cmpd="sng" algn="ctr">
            <a:solidFill>
              <a:schemeClr val="accent6">
                <a:lumMod val="40000"/>
                <a:lumOff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000" b="1" dirty="0">
                <a:solidFill>
                  <a:schemeClr val="bg1"/>
                </a:solidFill>
              </a:rPr>
              <a:t>Head of Development</a:t>
            </a:r>
          </a:p>
          <a:p>
            <a:pPr algn="ctr"/>
            <a:r>
              <a:rPr lang="en-US" sz="900" b="1" dirty="0">
                <a:solidFill>
                  <a:schemeClr val="bg1"/>
                </a:solidFill>
              </a:rPr>
              <a:t>(London &amp; International)</a:t>
            </a:r>
          </a:p>
        </p:txBody>
      </p:sp>
      <p:sp>
        <p:nvSpPr>
          <p:cNvPr id="95" name="Rectangle 5"/>
          <p:cNvSpPr>
            <a:spLocks noChangeArrowheads="1"/>
          </p:cNvSpPr>
          <p:nvPr/>
        </p:nvSpPr>
        <p:spPr bwMode="auto">
          <a:xfrm>
            <a:off x="3399188" y="1213374"/>
            <a:ext cx="1646662" cy="358171"/>
          </a:xfrm>
          <a:prstGeom prst="rect">
            <a:avLst/>
          </a:prstGeom>
          <a:solidFill>
            <a:srgbClr val="5044E6"/>
          </a:solidFill>
          <a:ln w="9525">
            <a:solidFill>
              <a:schemeClr val="accent1"/>
            </a:solidFill>
            <a:miter lim="800000"/>
            <a:headEnd/>
            <a:tailEnd/>
          </a:ln>
        </p:spPr>
        <p:txBody>
          <a:bodyPr wrap="none" anchor="t" anchorCtr="0">
            <a:prstTxWarp prst="textNoShape">
              <a:avLst/>
            </a:prstTxWarp>
          </a:bodyPr>
          <a:lstStyle/>
          <a:p>
            <a:pPr algn="ctr"/>
            <a:r>
              <a:rPr lang="en-US" sz="900" b="1" dirty="0">
                <a:solidFill>
                  <a:schemeClr val="bg1"/>
                </a:solidFill>
              </a:rPr>
              <a:t>Personal Assistant</a:t>
            </a:r>
          </a:p>
          <a:p>
            <a:pPr algn="ctr"/>
            <a:endParaRPr lang="en-US" sz="800" dirty="0">
              <a:solidFill>
                <a:schemeClr val="bg1"/>
              </a:solidFill>
            </a:endParaRPr>
          </a:p>
        </p:txBody>
      </p:sp>
      <p:sp>
        <p:nvSpPr>
          <p:cNvPr id="58" name="Rectangle 83"/>
          <p:cNvSpPr>
            <a:spLocks noChangeArrowheads="1"/>
          </p:cNvSpPr>
          <p:nvPr/>
        </p:nvSpPr>
        <p:spPr bwMode="auto">
          <a:xfrm>
            <a:off x="219670" y="5449346"/>
            <a:ext cx="1376791" cy="871168"/>
          </a:xfrm>
          <a:prstGeom prst="rect">
            <a:avLst/>
          </a:prstGeom>
          <a:solidFill>
            <a:schemeClr val="accent6">
              <a:lumMod val="75000"/>
            </a:schemeClr>
          </a:solidFill>
          <a:ln w="9525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800" b="1" dirty="0">
                <a:solidFill>
                  <a:srgbClr val="FFFFFF"/>
                </a:solidFill>
              </a:rPr>
              <a:t>Prospect Research</a:t>
            </a:r>
          </a:p>
          <a:p>
            <a:pPr algn="ctr"/>
            <a:r>
              <a:rPr lang="en-US" sz="800" b="1" dirty="0">
                <a:solidFill>
                  <a:srgbClr val="FFFFFF"/>
                </a:solidFill>
              </a:rPr>
              <a:t>FTEs = 3</a:t>
            </a:r>
          </a:p>
          <a:p>
            <a:pPr algn="ctr"/>
            <a:r>
              <a:rPr lang="en-US" sz="800" b="1" dirty="0">
                <a:solidFill>
                  <a:srgbClr val="FFFFFF"/>
                </a:solidFill>
              </a:rPr>
              <a:t>Officer</a:t>
            </a:r>
          </a:p>
          <a:p>
            <a:pPr algn="ctr"/>
            <a:r>
              <a:rPr lang="en-US" sz="800" b="1" dirty="0">
                <a:solidFill>
                  <a:srgbClr val="FFFFFF"/>
                </a:solidFill>
              </a:rPr>
              <a:t>Assistant</a:t>
            </a:r>
          </a:p>
          <a:p>
            <a:pPr algn="ctr"/>
            <a:r>
              <a:rPr lang="en-US" sz="800" b="1" dirty="0">
                <a:solidFill>
                  <a:srgbClr val="FFFFFF"/>
                </a:solidFill>
              </a:rPr>
              <a:t>Assistant</a:t>
            </a:r>
          </a:p>
        </p:txBody>
      </p:sp>
      <p:sp>
        <p:nvSpPr>
          <p:cNvPr id="73" name="Line 88"/>
          <p:cNvSpPr>
            <a:spLocks noChangeShapeType="1"/>
          </p:cNvSpPr>
          <p:nvPr/>
        </p:nvSpPr>
        <p:spPr bwMode="auto">
          <a:xfrm flipH="1">
            <a:off x="5367517" y="1073754"/>
            <a:ext cx="0" cy="1061483"/>
          </a:xfrm>
          <a:prstGeom prst="line">
            <a:avLst/>
          </a:prstGeom>
          <a:noFill/>
          <a:ln w="19050">
            <a:solidFill>
              <a:srgbClr val="53548A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4" name="Rectangle 53"/>
          <p:cNvSpPr>
            <a:spLocks noChangeArrowheads="1"/>
          </p:cNvSpPr>
          <p:nvPr/>
        </p:nvSpPr>
        <p:spPr bwMode="auto">
          <a:xfrm>
            <a:off x="1918216" y="4317888"/>
            <a:ext cx="1314725" cy="657713"/>
          </a:xfrm>
          <a:prstGeom prst="rect">
            <a:avLst/>
          </a:prstGeom>
          <a:solidFill>
            <a:schemeClr val="accent3"/>
          </a:solidFill>
          <a:ln w="9525" cap="flat" cmpd="sng" algn="ctr">
            <a:solidFill>
              <a:schemeClr val="accent3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800" b="1" dirty="0">
                <a:solidFill>
                  <a:schemeClr val="bg1"/>
                </a:solidFill>
              </a:rPr>
              <a:t>Events</a:t>
            </a:r>
          </a:p>
          <a:p>
            <a:pPr algn="ctr"/>
            <a:r>
              <a:rPr lang="en-US" sz="800" b="1" dirty="0">
                <a:solidFill>
                  <a:schemeClr val="bg1"/>
                </a:solidFill>
              </a:rPr>
              <a:t>FTEs = 1.8</a:t>
            </a:r>
          </a:p>
          <a:p>
            <a:pPr algn="ctr"/>
            <a:r>
              <a:rPr lang="en-US" sz="800" b="1" dirty="0">
                <a:solidFill>
                  <a:schemeClr val="bg1"/>
                </a:solidFill>
              </a:rPr>
              <a:t>Officer</a:t>
            </a:r>
          </a:p>
          <a:p>
            <a:pPr algn="ctr"/>
            <a:r>
              <a:rPr lang="en-US" sz="800" b="1" dirty="0">
                <a:solidFill>
                  <a:schemeClr val="bg1"/>
                </a:solidFill>
              </a:rPr>
              <a:t>Assistant</a:t>
            </a:r>
          </a:p>
          <a:p>
            <a:pPr algn="ctr"/>
            <a:r>
              <a:rPr lang="en-US" sz="800" b="1" dirty="0">
                <a:solidFill>
                  <a:schemeClr val="bg1"/>
                </a:solidFill>
              </a:rPr>
              <a:t>0.8 / 1.0 </a:t>
            </a:r>
          </a:p>
        </p:txBody>
      </p:sp>
      <p:sp>
        <p:nvSpPr>
          <p:cNvPr id="87" name="Line 88"/>
          <p:cNvSpPr>
            <a:spLocks noChangeShapeType="1"/>
          </p:cNvSpPr>
          <p:nvPr/>
        </p:nvSpPr>
        <p:spPr bwMode="auto">
          <a:xfrm flipH="1">
            <a:off x="933838" y="2109544"/>
            <a:ext cx="0" cy="183589"/>
          </a:xfrm>
          <a:prstGeom prst="line">
            <a:avLst/>
          </a:prstGeom>
          <a:noFill/>
          <a:ln w="19050">
            <a:solidFill>
              <a:srgbClr val="53548A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6" name="Line 88"/>
          <p:cNvSpPr>
            <a:spLocks noChangeShapeType="1"/>
          </p:cNvSpPr>
          <p:nvPr/>
        </p:nvSpPr>
        <p:spPr bwMode="auto">
          <a:xfrm>
            <a:off x="82047" y="2475205"/>
            <a:ext cx="2615" cy="3149790"/>
          </a:xfrm>
          <a:prstGeom prst="line">
            <a:avLst/>
          </a:prstGeom>
          <a:noFill/>
          <a:ln w="19050">
            <a:solidFill>
              <a:srgbClr val="53548A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1" name="Line 88"/>
          <p:cNvSpPr>
            <a:spLocks noChangeShapeType="1"/>
          </p:cNvSpPr>
          <p:nvPr/>
        </p:nvSpPr>
        <p:spPr bwMode="auto">
          <a:xfrm>
            <a:off x="5012678" y="2477464"/>
            <a:ext cx="1982" cy="1141974"/>
          </a:xfrm>
          <a:prstGeom prst="line">
            <a:avLst/>
          </a:prstGeom>
          <a:noFill/>
          <a:ln w="19050">
            <a:solidFill>
              <a:srgbClr val="53548A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2" name="Line 97"/>
          <p:cNvSpPr>
            <a:spLocks noChangeShapeType="1"/>
          </p:cNvSpPr>
          <p:nvPr/>
        </p:nvSpPr>
        <p:spPr bwMode="auto">
          <a:xfrm>
            <a:off x="5757246" y="2477463"/>
            <a:ext cx="301272" cy="0"/>
          </a:xfrm>
          <a:prstGeom prst="line">
            <a:avLst/>
          </a:prstGeom>
          <a:noFill/>
          <a:ln w="19050">
            <a:solidFill>
              <a:srgbClr val="53548A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8" name="Rectangle 56"/>
          <p:cNvSpPr>
            <a:spLocks noChangeArrowheads="1"/>
          </p:cNvSpPr>
          <p:nvPr/>
        </p:nvSpPr>
        <p:spPr bwMode="auto">
          <a:xfrm>
            <a:off x="8412899" y="4120961"/>
            <a:ext cx="1315193" cy="502909"/>
          </a:xfrm>
          <a:prstGeom prst="rect">
            <a:avLst/>
          </a:prstGeom>
          <a:solidFill>
            <a:schemeClr val="accent5">
              <a:lumMod val="75000"/>
            </a:schemeClr>
          </a:solidFill>
          <a:ln w="9525" cap="flat" cmpd="sng" algn="ctr">
            <a:solidFill>
              <a:schemeClr val="accent5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800" b="1" dirty="0">
                <a:solidFill>
                  <a:schemeClr val="bg1"/>
                </a:solidFill>
              </a:rPr>
              <a:t>Alumni Relations &amp; </a:t>
            </a:r>
          </a:p>
          <a:p>
            <a:pPr algn="ctr"/>
            <a:r>
              <a:rPr lang="en-US" sz="800" b="1" dirty="0">
                <a:solidFill>
                  <a:schemeClr val="bg1"/>
                </a:solidFill>
              </a:rPr>
              <a:t>Family </a:t>
            </a:r>
            <a:r>
              <a:rPr lang="en-US" sz="800" b="1" dirty="0" err="1">
                <a:solidFill>
                  <a:schemeClr val="bg1"/>
                </a:solidFill>
              </a:rPr>
              <a:t>Programme</a:t>
            </a:r>
            <a:r>
              <a:rPr lang="en-US" sz="800" b="1" dirty="0">
                <a:solidFill>
                  <a:schemeClr val="bg1"/>
                </a:solidFill>
              </a:rPr>
              <a:t> Manager</a:t>
            </a:r>
          </a:p>
          <a:p>
            <a:pPr algn="ctr"/>
            <a:r>
              <a:rPr lang="en-US" sz="800" b="1" dirty="0">
                <a:solidFill>
                  <a:schemeClr val="bg1"/>
                </a:solidFill>
              </a:rPr>
              <a:t>FTE = 1</a:t>
            </a:r>
          </a:p>
        </p:txBody>
      </p:sp>
      <p:sp>
        <p:nvSpPr>
          <p:cNvPr id="119" name="Rectangle 56"/>
          <p:cNvSpPr>
            <a:spLocks noChangeArrowheads="1"/>
          </p:cNvSpPr>
          <p:nvPr/>
        </p:nvSpPr>
        <p:spPr bwMode="auto">
          <a:xfrm>
            <a:off x="8397341" y="2822057"/>
            <a:ext cx="1307310" cy="525907"/>
          </a:xfrm>
          <a:prstGeom prst="rect">
            <a:avLst/>
          </a:prstGeom>
          <a:solidFill>
            <a:schemeClr val="accent5">
              <a:lumMod val="75000"/>
            </a:schemeClr>
          </a:solidFill>
          <a:ln w="9525" cap="flat" cmpd="sng" algn="ctr">
            <a:solidFill>
              <a:schemeClr val="accent5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800" b="1" dirty="0">
                <a:solidFill>
                  <a:schemeClr val="bg1"/>
                </a:solidFill>
              </a:rPr>
              <a:t>Development Officer</a:t>
            </a:r>
            <a:endParaRPr lang="en-US" b="1" dirty="0">
              <a:solidFill>
                <a:schemeClr val="bg1"/>
              </a:solidFill>
            </a:endParaRPr>
          </a:p>
          <a:p>
            <a:pPr algn="ctr"/>
            <a:r>
              <a:rPr lang="en-US" sz="800" b="1" dirty="0">
                <a:solidFill>
                  <a:schemeClr val="bg1"/>
                </a:solidFill>
              </a:rPr>
              <a:t>(East coast)</a:t>
            </a:r>
          </a:p>
          <a:p>
            <a:pPr algn="ctr"/>
            <a:r>
              <a:rPr lang="en-US" sz="800" b="1" dirty="0">
                <a:solidFill>
                  <a:schemeClr val="bg1"/>
                </a:solidFill>
              </a:rPr>
              <a:t>FTE = 1</a:t>
            </a:r>
          </a:p>
        </p:txBody>
      </p:sp>
      <p:sp>
        <p:nvSpPr>
          <p:cNvPr id="120" name="Rectangle 56"/>
          <p:cNvSpPr>
            <a:spLocks noChangeArrowheads="1"/>
          </p:cNvSpPr>
          <p:nvPr/>
        </p:nvSpPr>
        <p:spPr bwMode="auto">
          <a:xfrm>
            <a:off x="8412899" y="3460386"/>
            <a:ext cx="1298100" cy="543132"/>
          </a:xfrm>
          <a:prstGeom prst="rect">
            <a:avLst/>
          </a:prstGeom>
          <a:solidFill>
            <a:schemeClr val="accent5">
              <a:lumMod val="75000"/>
            </a:schemeClr>
          </a:solidFill>
          <a:ln w="9525" cap="flat" cmpd="sng" algn="ctr">
            <a:solidFill>
              <a:schemeClr val="accent5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800" b="1" dirty="0">
                <a:solidFill>
                  <a:schemeClr val="bg1"/>
                </a:solidFill>
              </a:rPr>
              <a:t>Development Officer</a:t>
            </a:r>
          </a:p>
          <a:p>
            <a:pPr algn="ctr"/>
            <a:r>
              <a:rPr lang="en-US" sz="800" b="1" dirty="0">
                <a:solidFill>
                  <a:schemeClr val="bg1"/>
                </a:solidFill>
              </a:rPr>
              <a:t> (West coast)</a:t>
            </a:r>
          </a:p>
          <a:p>
            <a:pPr algn="ctr"/>
            <a:r>
              <a:rPr lang="en-US" sz="800" b="1" dirty="0">
                <a:solidFill>
                  <a:schemeClr val="bg1"/>
                </a:solidFill>
              </a:rPr>
              <a:t>FTE = 1</a:t>
            </a:r>
          </a:p>
        </p:txBody>
      </p:sp>
      <p:sp>
        <p:nvSpPr>
          <p:cNvPr id="121" name="Line 97"/>
          <p:cNvSpPr>
            <a:spLocks noChangeShapeType="1"/>
          </p:cNvSpPr>
          <p:nvPr/>
        </p:nvSpPr>
        <p:spPr bwMode="auto">
          <a:xfrm flipV="1">
            <a:off x="8253943" y="2999635"/>
            <a:ext cx="196479" cy="0"/>
          </a:xfrm>
          <a:prstGeom prst="line">
            <a:avLst/>
          </a:prstGeom>
          <a:noFill/>
          <a:ln w="12700">
            <a:solidFill>
              <a:schemeClr val="accent5">
                <a:lumMod val="75000"/>
              </a:schemeClr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3" name="Rectangle 53"/>
          <p:cNvSpPr>
            <a:spLocks noChangeArrowheads="1"/>
          </p:cNvSpPr>
          <p:nvPr/>
        </p:nvSpPr>
        <p:spPr bwMode="auto">
          <a:xfrm>
            <a:off x="1948569" y="5624995"/>
            <a:ext cx="1311818" cy="622619"/>
          </a:xfrm>
          <a:prstGeom prst="rect">
            <a:avLst/>
          </a:prstGeom>
          <a:solidFill>
            <a:schemeClr val="accent3"/>
          </a:solidFill>
          <a:ln w="9525" cap="flat" cmpd="sng" algn="ctr">
            <a:solidFill>
              <a:schemeClr val="accent3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800" b="1" dirty="0">
                <a:solidFill>
                  <a:schemeClr val="bg1"/>
                </a:solidFill>
              </a:rPr>
              <a:t>Social Media </a:t>
            </a:r>
          </a:p>
          <a:p>
            <a:pPr algn="ctr"/>
            <a:r>
              <a:rPr lang="en-US" sz="800" b="1" dirty="0">
                <a:solidFill>
                  <a:schemeClr val="bg1"/>
                </a:solidFill>
              </a:rPr>
              <a:t>Engagement </a:t>
            </a:r>
          </a:p>
          <a:p>
            <a:pPr algn="ctr"/>
            <a:r>
              <a:rPr lang="en-US" sz="800" b="1" dirty="0">
                <a:solidFill>
                  <a:schemeClr val="bg1"/>
                </a:solidFill>
              </a:rPr>
              <a:t>FTE = 1</a:t>
            </a:r>
          </a:p>
          <a:p>
            <a:pPr algn="ctr"/>
            <a:r>
              <a:rPr lang="en-US" sz="800" b="1" dirty="0">
                <a:solidFill>
                  <a:schemeClr val="bg1"/>
                </a:solidFill>
              </a:rPr>
              <a:t>Officer</a:t>
            </a:r>
          </a:p>
        </p:txBody>
      </p:sp>
      <p:sp>
        <p:nvSpPr>
          <p:cNvPr id="54" name="Rectangle 53"/>
          <p:cNvSpPr>
            <a:spLocks noChangeArrowheads="1"/>
          </p:cNvSpPr>
          <p:nvPr/>
        </p:nvSpPr>
        <p:spPr bwMode="auto">
          <a:xfrm>
            <a:off x="5118906" y="2286530"/>
            <a:ext cx="1348343" cy="480869"/>
          </a:xfrm>
          <a:prstGeom prst="rect">
            <a:avLst/>
          </a:prstGeom>
          <a:solidFill>
            <a:schemeClr val="accent4"/>
          </a:solidFill>
          <a:ln w="9525" cap="flat" cmpd="sng" algn="ctr">
            <a:solidFill>
              <a:schemeClr val="accent3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1000" b="1" dirty="0">
              <a:solidFill>
                <a:schemeClr val="bg1"/>
              </a:solidFill>
            </a:endParaRPr>
          </a:p>
          <a:p>
            <a:pPr algn="ctr"/>
            <a:r>
              <a:rPr lang="en-US" sz="1000" b="1" dirty="0">
                <a:solidFill>
                  <a:schemeClr val="bg1"/>
                </a:solidFill>
              </a:rPr>
              <a:t>Head of Development </a:t>
            </a:r>
          </a:p>
          <a:p>
            <a:pPr algn="ctr"/>
            <a:r>
              <a:rPr lang="en-US" sz="900" b="1" dirty="0">
                <a:solidFill>
                  <a:schemeClr val="bg1"/>
                </a:solidFill>
              </a:rPr>
              <a:t>(Arts and Divinity)</a:t>
            </a:r>
          </a:p>
          <a:p>
            <a:pPr algn="ctr"/>
            <a:endParaRPr lang="en-US" sz="900" b="1" dirty="0">
              <a:solidFill>
                <a:schemeClr val="bg1"/>
              </a:solidFill>
            </a:endParaRPr>
          </a:p>
        </p:txBody>
      </p:sp>
      <p:sp>
        <p:nvSpPr>
          <p:cNvPr id="56" name="Line 88"/>
          <p:cNvSpPr>
            <a:spLocks noChangeShapeType="1"/>
          </p:cNvSpPr>
          <p:nvPr/>
        </p:nvSpPr>
        <p:spPr bwMode="auto">
          <a:xfrm flipH="1">
            <a:off x="5875851" y="2121874"/>
            <a:ext cx="0" cy="188268"/>
          </a:xfrm>
          <a:prstGeom prst="line">
            <a:avLst/>
          </a:prstGeom>
          <a:noFill/>
          <a:ln w="19050">
            <a:solidFill>
              <a:srgbClr val="53548A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7" name="Rectangle 56"/>
          <p:cNvSpPr>
            <a:spLocks noChangeArrowheads="1"/>
          </p:cNvSpPr>
          <p:nvPr/>
        </p:nvSpPr>
        <p:spPr bwMode="auto">
          <a:xfrm>
            <a:off x="3616265" y="2840381"/>
            <a:ext cx="1194200" cy="424238"/>
          </a:xfrm>
          <a:prstGeom prst="rect">
            <a:avLst/>
          </a:prstGeom>
          <a:solidFill>
            <a:srgbClr val="FF0000"/>
          </a:solidFill>
          <a:ln w="9525" cap="flat" cmpd="sng" algn="ctr">
            <a:solidFill>
              <a:schemeClr val="accent4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GB" sz="800" b="1" dirty="0"/>
              <a:t>Development Manager, </a:t>
            </a:r>
          </a:p>
          <a:p>
            <a:pPr algn="ctr"/>
            <a:r>
              <a:rPr lang="en-GB" sz="800" b="1" dirty="0"/>
              <a:t>Legacies and Trusts</a:t>
            </a:r>
          </a:p>
          <a:p>
            <a:pPr algn="ctr"/>
            <a:r>
              <a:rPr lang="en-GB" sz="800" b="1" dirty="0"/>
              <a:t>FTE = 1 </a:t>
            </a:r>
            <a:endParaRPr lang="en-GB" sz="800" dirty="0"/>
          </a:p>
        </p:txBody>
      </p:sp>
      <p:sp>
        <p:nvSpPr>
          <p:cNvPr id="60" name="Rectangle 56"/>
          <p:cNvSpPr>
            <a:spLocks noChangeArrowheads="1"/>
          </p:cNvSpPr>
          <p:nvPr/>
        </p:nvSpPr>
        <p:spPr bwMode="auto">
          <a:xfrm>
            <a:off x="5888760" y="3351980"/>
            <a:ext cx="1301455" cy="462575"/>
          </a:xfrm>
          <a:prstGeom prst="rect">
            <a:avLst/>
          </a:prstGeom>
          <a:solidFill>
            <a:schemeClr val="accent4"/>
          </a:solidFill>
          <a:ln w="9525" cap="flat" cmpd="sng" algn="ctr">
            <a:solidFill>
              <a:schemeClr val="accent4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800" b="1" dirty="0">
                <a:solidFill>
                  <a:schemeClr val="bg1"/>
                </a:solidFill>
              </a:rPr>
              <a:t>Major Gifts Assistant</a:t>
            </a:r>
          </a:p>
          <a:p>
            <a:pPr algn="ctr"/>
            <a:r>
              <a:rPr lang="en-US" sz="800" b="1" dirty="0">
                <a:solidFill>
                  <a:schemeClr val="bg1"/>
                </a:solidFill>
              </a:rPr>
              <a:t>FTE = 1</a:t>
            </a:r>
          </a:p>
          <a:p>
            <a:pPr algn="ctr"/>
            <a:endParaRPr lang="en-US" sz="300" b="1" dirty="0">
              <a:solidFill>
                <a:schemeClr val="bg1"/>
              </a:solidFill>
            </a:endParaRPr>
          </a:p>
          <a:p>
            <a:pPr algn="ctr"/>
            <a:r>
              <a:rPr lang="en-US" sz="800" b="1" dirty="0">
                <a:solidFill>
                  <a:schemeClr val="bg1"/>
                </a:solidFill>
              </a:rPr>
              <a:t>Assistant  (UK)</a:t>
            </a:r>
          </a:p>
        </p:txBody>
      </p:sp>
      <p:sp>
        <p:nvSpPr>
          <p:cNvPr id="59" name="Rectangle 56"/>
          <p:cNvSpPr>
            <a:spLocks noChangeArrowheads="1"/>
          </p:cNvSpPr>
          <p:nvPr/>
        </p:nvSpPr>
        <p:spPr bwMode="auto">
          <a:xfrm>
            <a:off x="3623445" y="4731382"/>
            <a:ext cx="1195729" cy="367308"/>
          </a:xfrm>
          <a:prstGeom prst="rect">
            <a:avLst/>
          </a:prstGeom>
          <a:solidFill>
            <a:srgbClr val="FF0000"/>
          </a:solidFill>
          <a:ln w="9525" cap="flat" cmpd="sng" algn="ctr">
            <a:solidFill>
              <a:schemeClr val="accent4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800" b="1" dirty="0">
                <a:solidFill>
                  <a:schemeClr val="bg1"/>
                </a:solidFill>
              </a:rPr>
              <a:t>Legacies and Trusts </a:t>
            </a:r>
          </a:p>
          <a:p>
            <a:pPr algn="ctr"/>
            <a:r>
              <a:rPr lang="en-US" sz="800" b="1" dirty="0">
                <a:solidFill>
                  <a:schemeClr val="bg1"/>
                </a:solidFill>
              </a:rPr>
              <a:t>Assistant</a:t>
            </a:r>
          </a:p>
          <a:p>
            <a:pPr algn="ctr"/>
            <a:r>
              <a:rPr lang="en-US" sz="800" b="1" dirty="0">
                <a:solidFill>
                  <a:schemeClr val="bg1"/>
                </a:solidFill>
              </a:rPr>
              <a:t>FTE = 0.5</a:t>
            </a:r>
          </a:p>
        </p:txBody>
      </p:sp>
      <p:sp>
        <p:nvSpPr>
          <p:cNvPr id="61" name="Rectangle 56"/>
          <p:cNvSpPr>
            <a:spLocks noChangeArrowheads="1"/>
          </p:cNvSpPr>
          <p:nvPr/>
        </p:nvSpPr>
        <p:spPr bwMode="auto">
          <a:xfrm>
            <a:off x="3618247" y="3345069"/>
            <a:ext cx="1190236" cy="422354"/>
          </a:xfrm>
          <a:prstGeom prst="rect">
            <a:avLst/>
          </a:prstGeom>
          <a:solidFill>
            <a:srgbClr val="FF0000"/>
          </a:solidFill>
          <a:ln w="9525" cap="flat" cmpd="sng" algn="ctr">
            <a:solidFill>
              <a:schemeClr val="accent4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800" b="1" dirty="0">
              <a:solidFill>
                <a:schemeClr val="bg1"/>
              </a:solidFill>
            </a:endParaRPr>
          </a:p>
          <a:p>
            <a:pPr algn="ctr"/>
            <a:r>
              <a:rPr lang="en-US" sz="800" b="1" dirty="0">
                <a:solidFill>
                  <a:schemeClr val="bg1"/>
                </a:solidFill>
              </a:rPr>
              <a:t>Mid-Gifts </a:t>
            </a:r>
          </a:p>
          <a:p>
            <a:pPr algn="ctr"/>
            <a:r>
              <a:rPr lang="en-US" sz="800" b="1" dirty="0">
                <a:solidFill>
                  <a:schemeClr val="bg1"/>
                </a:solidFill>
              </a:rPr>
              <a:t>Executive FTE = 1</a:t>
            </a:r>
          </a:p>
          <a:p>
            <a:pPr algn="ctr"/>
            <a:endParaRPr lang="en-US" sz="800" b="1" dirty="0">
              <a:solidFill>
                <a:schemeClr val="bg1"/>
              </a:solidFill>
            </a:endParaRPr>
          </a:p>
        </p:txBody>
      </p:sp>
      <p:sp>
        <p:nvSpPr>
          <p:cNvPr id="66" name="Rectangle 65"/>
          <p:cNvSpPr>
            <a:spLocks noChangeArrowheads="1"/>
          </p:cNvSpPr>
          <p:nvPr/>
        </p:nvSpPr>
        <p:spPr bwMode="auto">
          <a:xfrm>
            <a:off x="5115830" y="2855619"/>
            <a:ext cx="1378615" cy="408141"/>
          </a:xfrm>
          <a:prstGeom prst="rect">
            <a:avLst/>
          </a:prstGeom>
          <a:solidFill>
            <a:schemeClr val="accent4"/>
          </a:solidFill>
          <a:ln w="9525" cap="flat" cmpd="sng" algn="ctr">
            <a:solidFill>
              <a:schemeClr val="accent3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800" b="1" dirty="0">
                <a:solidFill>
                  <a:schemeClr val="bg1"/>
                </a:solidFill>
              </a:rPr>
              <a:t>Major Gifts Officer</a:t>
            </a:r>
          </a:p>
          <a:p>
            <a:pPr algn="ctr"/>
            <a:r>
              <a:rPr lang="en-US" sz="800" b="1" dirty="0">
                <a:solidFill>
                  <a:schemeClr val="bg1"/>
                </a:solidFill>
              </a:rPr>
              <a:t>Executive FTE = 1 </a:t>
            </a:r>
          </a:p>
        </p:txBody>
      </p:sp>
      <p:sp>
        <p:nvSpPr>
          <p:cNvPr id="96" name="Line 97"/>
          <p:cNvSpPr>
            <a:spLocks noChangeShapeType="1"/>
          </p:cNvSpPr>
          <p:nvPr/>
        </p:nvSpPr>
        <p:spPr bwMode="auto">
          <a:xfrm>
            <a:off x="84902" y="3088348"/>
            <a:ext cx="135007" cy="0"/>
          </a:xfrm>
          <a:prstGeom prst="line">
            <a:avLst/>
          </a:prstGeom>
          <a:noFill/>
          <a:ln w="19050">
            <a:solidFill>
              <a:srgbClr val="53548A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1" name="Line 88"/>
          <p:cNvSpPr>
            <a:spLocks noChangeShapeType="1"/>
          </p:cNvSpPr>
          <p:nvPr/>
        </p:nvSpPr>
        <p:spPr bwMode="auto">
          <a:xfrm flipH="1">
            <a:off x="2583028" y="2109544"/>
            <a:ext cx="0" cy="188268"/>
          </a:xfrm>
          <a:prstGeom prst="line">
            <a:avLst/>
          </a:prstGeom>
          <a:noFill/>
          <a:ln w="19050">
            <a:solidFill>
              <a:srgbClr val="53548A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0" name="Rectangle 69"/>
          <p:cNvSpPr>
            <a:spLocks noChangeArrowheads="1"/>
          </p:cNvSpPr>
          <p:nvPr/>
        </p:nvSpPr>
        <p:spPr bwMode="auto">
          <a:xfrm>
            <a:off x="3393667" y="2286531"/>
            <a:ext cx="1416798" cy="459048"/>
          </a:xfrm>
          <a:prstGeom prst="rect">
            <a:avLst/>
          </a:prstGeom>
          <a:solidFill>
            <a:srgbClr val="FF0000"/>
          </a:solidFill>
          <a:ln w="9525" cap="flat" cmpd="sng" algn="ctr">
            <a:solidFill>
              <a:schemeClr val="accent3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000" b="1" dirty="0">
                <a:solidFill>
                  <a:schemeClr val="bg1"/>
                </a:solidFill>
              </a:rPr>
              <a:t>Head of Campaign &amp; </a:t>
            </a:r>
          </a:p>
          <a:p>
            <a:pPr algn="ctr"/>
            <a:r>
              <a:rPr lang="en-US" sz="1000" b="1" dirty="0">
                <a:solidFill>
                  <a:schemeClr val="bg1"/>
                </a:solidFill>
              </a:rPr>
              <a:t>Donor Relations</a:t>
            </a:r>
          </a:p>
        </p:txBody>
      </p:sp>
      <p:sp>
        <p:nvSpPr>
          <p:cNvPr id="71" name="Line 97">
            <a:extLst>
              <a:ext uri="{FF2B5EF4-FFF2-40B4-BE49-F238E27FC236}">
                <a16:creationId xmlns:a16="http://schemas.microsoft.com/office/drawing/2014/main" id="{D1883DB8-C435-4509-A4B7-791867041380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8278999" y="3575883"/>
            <a:ext cx="196479" cy="0"/>
          </a:xfrm>
          <a:prstGeom prst="line">
            <a:avLst/>
          </a:prstGeom>
          <a:noFill/>
          <a:ln w="12700">
            <a:solidFill>
              <a:schemeClr val="accent5">
                <a:lumMod val="75000"/>
              </a:schemeClr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7" name="Line 97">
            <a:extLst>
              <a:ext uri="{FF2B5EF4-FFF2-40B4-BE49-F238E27FC236}">
                <a16:creationId xmlns:a16="http://schemas.microsoft.com/office/drawing/2014/main" id="{6C174A43-96FF-42FB-91F8-9ACCD1C6B23E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8290159" y="4244339"/>
            <a:ext cx="196479" cy="0"/>
          </a:xfrm>
          <a:prstGeom prst="line">
            <a:avLst/>
          </a:prstGeom>
          <a:noFill/>
          <a:ln w="12700">
            <a:solidFill>
              <a:schemeClr val="accent5">
                <a:lumMod val="75000"/>
              </a:schemeClr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8" name="Rectangle 5"/>
          <p:cNvSpPr>
            <a:spLocks noChangeArrowheads="1"/>
          </p:cNvSpPr>
          <p:nvPr/>
        </p:nvSpPr>
        <p:spPr bwMode="auto">
          <a:xfrm>
            <a:off x="3411094" y="1684224"/>
            <a:ext cx="1646662" cy="272201"/>
          </a:xfrm>
          <a:prstGeom prst="rect">
            <a:avLst/>
          </a:prstGeom>
          <a:solidFill>
            <a:srgbClr val="5044E6"/>
          </a:solidFill>
          <a:ln w="9525">
            <a:solidFill>
              <a:schemeClr val="accent1"/>
            </a:solidFill>
            <a:miter lim="800000"/>
            <a:headEnd/>
            <a:tailEnd/>
          </a:ln>
        </p:spPr>
        <p:txBody>
          <a:bodyPr wrap="none" anchor="t" anchorCtr="0">
            <a:prstTxWarp prst="textNoShape">
              <a:avLst/>
            </a:prstTxWarp>
          </a:bodyPr>
          <a:lstStyle/>
          <a:p>
            <a:pPr algn="ctr"/>
            <a:r>
              <a:rPr lang="en-US" sz="800" b="1" dirty="0">
                <a:solidFill>
                  <a:schemeClr val="bg1"/>
                </a:solidFill>
              </a:rPr>
              <a:t>Assistant  </a:t>
            </a:r>
          </a:p>
        </p:txBody>
      </p:sp>
      <p:sp>
        <p:nvSpPr>
          <p:cNvPr id="91" name="Line 88"/>
          <p:cNvSpPr>
            <a:spLocks noChangeShapeType="1"/>
          </p:cNvSpPr>
          <p:nvPr/>
        </p:nvSpPr>
        <p:spPr bwMode="auto">
          <a:xfrm flipH="1">
            <a:off x="4125631" y="2123091"/>
            <a:ext cx="0" cy="188268"/>
          </a:xfrm>
          <a:prstGeom prst="line">
            <a:avLst/>
          </a:prstGeom>
          <a:noFill/>
          <a:ln w="19050">
            <a:solidFill>
              <a:srgbClr val="53548A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2" name="Line 97"/>
          <p:cNvSpPr>
            <a:spLocks noChangeShapeType="1"/>
          </p:cNvSpPr>
          <p:nvPr/>
        </p:nvSpPr>
        <p:spPr bwMode="auto">
          <a:xfrm>
            <a:off x="1820042" y="5758712"/>
            <a:ext cx="152448" cy="0"/>
          </a:xfrm>
          <a:prstGeom prst="line">
            <a:avLst/>
          </a:prstGeom>
          <a:noFill/>
          <a:ln w="19050">
            <a:solidFill>
              <a:srgbClr val="53548A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2" name="Rectangle 56"/>
          <p:cNvSpPr>
            <a:spLocks noChangeArrowheads="1"/>
          </p:cNvSpPr>
          <p:nvPr/>
        </p:nvSpPr>
        <p:spPr bwMode="auto">
          <a:xfrm>
            <a:off x="3628539" y="5221493"/>
            <a:ext cx="1195729" cy="367308"/>
          </a:xfrm>
          <a:prstGeom prst="rect">
            <a:avLst/>
          </a:prstGeom>
          <a:solidFill>
            <a:srgbClr val="FF0000"/>
          </a:solidFill>
          <a:ln w="9525" cap="flat" cmpd="sng" algn="ctr">
            <a:solidFill>
              <a:schemeClr val="accent4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800" b="1" dirty="0">
                <a:solidFill>
                  <a:schemeClr val="bg1"/>
                </a:solidFill>
              </a:rPr>
              <a:t>Robert T Jones  Assistant</a:t>
            </a:r>
          </a:p>
          <a:p>
            <a:pPr algn="ctr"/>
            <a:r>
              <a:rPr lang="en-US" sz="800" b="1" dirty="0">
                <a:solidFill>
                  <a:schemeClr val="bg1"/>
                </a:solidFill>
              </a:rPr>
              <a:t>FTE = 0.6</a:t>
            </a:r>
          </a:p>
        </p:txBody>
      </p:sp>
      <p:sp>
        <p:nvSpPr>
          <p:cNvPr id="108" name="Line 97"/>
          <p:cNvSpPr>
            <a:spLocks noChangeShapeType="1"/>
          </p:cNvSpPr>
          <p:nvPr/>
        </p:nvSpPr>
        <p:spPr bwMode="auto">
          <a:xfrm>
            <a:off x="3528922" y="5383004"/>
            <a:ext cx="86723" cy="0"/>
          </a:xfrm>
          <a:prstGeom prst="line">
            <a:avLst/>
          </a:prstGeom>
          <a:noFill/>
          <a:ln w="19050">
            <a:solidFill>
              <a:srgbClr val="53548A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5" name="Rectangle 104"/>
          <p:cNvSpPr>
            <a:spLocks noChangeArrowheads="1"/>
          </p:cNvSpPr>
          <p:nvPr/>
        </p:nvSpPr>
        <p:spPr bwMode="auto">
          <a:xfrm>
            <a:off x="6545840" y="2289878"/>
            <a:ext cx="1348343" cy="448571"/>
          </a:xfrm>
          <a:prstGeom prst="rect">
            <a:avLst/>
          </a:prstGeom>
          <a:solidFill>
            <a:schemeClr val="accent4"/>
          </a:solidFill>
          <a:ln w="9525" cap="flat" cmpd="sng" algn="ctr">
            <a:solidFill>
              <a:schemeClr val="accent3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000" b="1" dirty="0">
                <a:solidFill>
                  <a:schemeClr val="bg1"/>
                </a:solidFill>
              </a:rPr>
              <a:t>H</a:t>
            </a:r>
          </a:p>
          <a:p>
            <a:pPr algn="ctr"/>
            <a:endParaRPr lang="en-US" sz="1000" b="1" dirty="0">
              <a:solidFill>
                <a:schemeClr val="bg1"/>
              </a:solidFill>
            </a:endParaRPr>
          </a:p>
          <a:p>
            <a:pPr algn="ctr"/>
            <a:r>
              <a:rPr lang="en-US" sz="1000" b="1" dirty="0">
                <a:solidFill>
                  <a:schemeClr val="bg1"/>
                </a:solidFill>
              </a:rPr>
              <a:t>Head of Development </a:t>
            </a:r>
          </a:p>
          <a:p>
            <a:pPr algn="ctr"/>
            <a:r>
              <a:rPr lang="en-US" sz="900" b="1" dirty="0">
                <a:solidFill>
                  <a:schemeClr val="bg1"/>
                </a:solidFill>
              </a:rPr>
              <a:t>(Science and Medicine)</a:t>
            </a:r>
          </a:p>
          <a:p>
            <a:pPr algn="ctr"/>
            <a:r>
              <a:rPr lang="en-US" sz="800" b="1" dirty="0">
                <a:solidFill>
                  <a:schemeClr val="bg1"/>
                </a:solidFill>
              </a:rPr>
              <a:t>FTE = 1 </a:t>
            </a:r>
          </a:p>
          <a:p>
            <a:pPr algn="ctr"/>
            <a:endParaRPr lang="en-US" sz="900" b="1" dirty="0">
              <a:solidFill>
                <a:schemeClr val="bg1"/>
              </a:solidFill>
            </a:endParaRPr>
          </a:p>
          <a:p>
            <a:pPr algn="ctr"/>
            <a:endParaRPr lang="en-US" sz="900" b="1" dirty="0">
              <a:solidFill>
                <a:schemeClr val="bg1"/>
              </a:solidFill>
            </a:endParaRPr>
          </a:p>
        </p:txBody>
      </p:sp>
      <p:sp>
        <p:nvSpPr>
          <p:cNvPr id="109" name="Rectangle 108"/>
          <p:cNvSpPr>
            <a:spLocks noChangeArrowheads="1"/>
          </p:cNvSpPr>
          <p:nvPr/>
        </p:nvSpPr>
        <p:spPr bwMode="auto">
          <a:xfrm>
            <a:off x="6552227" y="2858306"/>
            <a:ext cx="1316828" cy="405454"/>
          </a:xfrm>
          <a:prstGeom prst="rect">
            <a:avLst/>
          </a:prstGeom>
          <a:solidFill>
            <a:schemeClr val="accent4"/>
          </a:solidFill>
          <a:ln w="9525" cap="flat" cmpd="sng" algn="ctr">
            <a:solidFill>
              <a:schemeClr val="accent3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800" b="1" dirty="0">
                <a:solidFill>
                  <a:schemeClr val="bg1"/>
                </a:solidFill>
              </a:rPr>
              <a:t>Major Gifts Officer</a:t>
            </a:r>
          </a:p>
          <a:p>
            <a:pPr algn="ctr"/>
            <a:r>
              <a:rPr lang="en-US" sz="800" b="1" dirty="0">
                <a:solidFill>
                  <a:schemeClr val="bg1"/>
                </a:solidFill>
              </a:rPr>
              <a:t>Executive FTE = 1</a:t>
            </a:r>
          </a:p>
        </p:txBody>
      </p:sp>
      <p:sp>
        <p:nvSpPr>
          <p:cNvPr id="113" name="Line 97"/>
          <p:cNvSpPr>
            <a:spLocks noChangeShapeType="1"/>
          </p:cNvSpPr>
          <p:nvPr/>
        </p:nvSpPr>
        <p:spPr bwMode="auto">
          <a:xfrm flipV="1">
            <a:off x="5014660" y="3615669"/>
            <a:ext cx="861191" cy="3768"/>
          </a:xfrm>
          <a:prstGeom prst="line">
            <a:avLst/>
          </a:prstGeom>
          <a:noFill/>
          <a:ln w="19050">
            <a:solidFill>
              <a:srgbClr val="53548A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4" name="Line 88"/>
          <p:cNvSpPr>
            <a:spLocks noChangeShapeType="1"/>
          </p:cNvSpPr>
          <p:nvPr/>
        </p:nvSpPr>
        <p:spPr bwMode="auto">
          <a:xfrm>
            <a:off x="7994141" y="2473636"/>
            <a:ext cx="13467" cy="1145801"/>
          </a:xfrm>
          <a:prstGeom prst="line">
            <a:avLst/>
          </a:prstGeom>
          <a:noFill/>
          <a:ln w="19050">
            <a:solidFill>
              <a:srgbClr val="53548A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2" name="Line 97"/>
          <p:cNvSpPr>
            <a:spLocks noChangeShapeType="1"/>
          </p:cNvSpPr>
          <p:nvPr/>
        </p:nvSpPr>
        <p:spPr bwMode="auto">
          <a:xfrm flipV="1">
            <a:off x="7143122" y="3620650"/>
            <a:ext cx="861191" cy="3768"/>
          </a:xfrm>
          <a:prstGeom prst="line">
            <a:avLst/>
          </a:prstGeom>
          <a:noFill/>
          <a:ln w="19050">
            <a:solidFill>
              <a:srgbClr val="53548A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1895986" y="3439924"/>
            <a:ext cx="1352635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8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AR &amp; BAME Coordinator</a:t>
            </a:r>
          </a:p>
        </p:txBody>
      </p:sp>
      <p:sp>
        <p:nvSpPr>
          <p:cNvPr id="127" name="Line 88"/>
          <p:cNvSpPr>
            <a:spLocks noChangeShapeType="1"/>
          </p:cNvSpPr>
          <p:nvPr/>
        </p:nvSpPr>
        <p:spPr bwMode="auto">
          <a:xfrm flipH="1">
            <a:off x="7235293" y="2119554"/>
            <a:ext cx="0" cy="188268"/>
          </a:xfrm>
          <a:prstGeom prst="line">
            <a:avLst/>
          </a:prstGeom>
          <a:noFill/>
          <a:ln w="19050">
            <a:solidFill>
              <a:srgbClr val="53548A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7566981" y="622867"/>
            <a:ext cx="1739838" cy="1145988"/>
          </a:xfrm>
          <a:prstGeom prst="ellipse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3" name="Rectangle 56"/>
          <p:cNvSpPr>
            <a:spLocks noChangeArrowheads="1"/>
          </p:cNvSpPr>
          <p:nvPr/>
        </p:nvSpPr>
        <p:spPr bwMode="auto">
          <a:xfrm>
            <a:off x="8516339" y="4731382"/>
            <a:ext cx="1043162" cy="367308"/>
          </a:xfrm>
          <a:prstGeom prst="rect">
            <a:avLst/>
          </a:prstGeom>
          <a:solidFill>
            <a:schemeClr val="accent5">
              <a:lumMod val="75000"/>
            </a:schemeClr>
          </a:solidFill>
          <a:ln w="9525" cap="flat" cmpd="sng" algn="ctr">
            <a:solidFill>
              <a:schemeClr val="accent5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800" b="1" dirty="0">
                <a:solidFill>
                  <a:schemeClr val="bg1"/>
                </a:solidFill>
              </a:rPr>
              <a:t>Assistant </a:t>
            </a:r>
          </a:p>
          <a:p>
            <a:pPr algn="ctr"/>
            <a:r>
              <a:rPr lang="en-US" sz="800" b="1" dirty="0">
                <a:solidFill>
                  <a:schemeClr val="bg1"/>
                </a:solidFill>
              </a:rPr>
              <a:t>FTE = 1</a:t>
            </a:r>
          </a:p>
        </p:txBody>
      </p:sp>
      <p:sp>
        <p:nvSpPr>
          <p:cNvPr id="88" name="Line 97">
            <a:extLst>
              <a:ext uri="{FF2B5EF4-FFF2-40B4-BE49-F238E27FC236}">
                <a16:creationId xmlns:a16="http://schemas.microsoft.com/office/drawing/2014/main" id="{6C174A43-96FF-42FB-91F8-9ACCD1C6B23E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8267347" y="4896952"/>
            <a:ext cx="242101" cy="0"/>
          </a:xfrm>
          <a:prstGeom prst="line">
            <a:avLst/>
          </a:prstGeom>
          <a:noFill/>
          <a:ln w="12700">
            <a:solidFill>
              <a:schemeClr val="accent5">
                <a:lumMod val="75000"/>
              </a:schemeClr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  <p:transition spd="slow">
    <p:fade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10945</TotalTime>
  <Words>231</Words>
  <Application>Microsoft Office PowerPoint</Application>
  <PresentationFormat>A4 Paper (210x297 mm)</PresentationFormat>
  <Paragraphs>103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Wingdings</vt:lpstr>
      <vt:lpstr>Office Theme</vt:lpstr>
      <vt:lpstr>Development</vt:lpstr>
    </vt:vector>
  </TitlesOfParts>
  <Company>St Andrews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Development Organigram</dc:title>
  <dc:creator>Patrick Degg;Mairi Robertson</dc:creator>
  <cp:lastModifiedBy>Louise Taylor</cp:lastModifiedBy>
  <cp:revision>403</cp:revision>
  <cp:lastPrinted>2021-09-24T10:36:01Z</cp:lastPrinted>
  <dcterms:created xsi:type="dcterms:W3CDTF">2010-09-03T07:32:46Z</dcterms:created>
  <dcterms:modified xsi:type="dcterms:W3CDTF">2022-02-25T10:45:01Z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NewReviewCycle">
    <vt:lpwstr/>
  </property>
</Properties>
</file>